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266" r:id="rId3"/>
    <p:sldId id="258" r:id="rId4"/>
    <p:sldId id="259" r:id="rId5"/>
    <p:sldId id="267" r:id="rId6"/>
    <p:sldId id="268" r:id="rId7"/>
    <p:sldId id="269" r:id="rId8"/>
    <p:sldId id="270" r:id="rId9"/>
    <p:sldId id="272" r:id="rId10"/>
    <p:sldId id="273" r:id="rId11"/>
    <p:sldId id="265" r:id="rId12"/>
    <p:sldId id="261" r:id="rId13"/>
    <p:sldId id="260" r:id="rId14"/>
    <p:sldId id="262" r:id="rId15"/>
    <p:sldId id="263" r:id="rId16"/>
    <p:sldId id="274" r:id="rId17"/>
    <p:sldId id="276" r:id="rId18"/>
    <p:sldId id="275" r:id="rId19"/>
    <p:sldId id="277" r:id="rId20"/>
    <p:sldId id="278" r:id="rId21"/>
    <p:sldId id="264" r:id="rId22"/>
    <p:sldId id="280" r:id="rId23"/>
    <p:sldId id="279" r:id="rId24"/>
  </p:sldIdLst>
  <p:sldSz cx="1219835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FF9600"/>
    <a:srgbClr val="777777"/>
    <a:srgbClr val="FFA52D"/>
    <a:srgbClr val="FF9504"/>
    <a:srgbClr val="FF9C19"/>
    <a:srgbClr val="D7AF7E"/>
    <a:srgbClr val="FFA329"/>
    <a:srgbClr val="FF9E1D"/>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931" autoAdjust="0"/>
    <p:restoredTop sz="94424" autoAdjust="0"/>
  </p:normalViewPr>
  <p:slideViewPr>
    <p:cSldViewPr>
      <p:cViewPr varScale="1">
        <p:scale>
          <a:sx n="89" d="100"/>
          <a:sy n="89" d="100"/>
        </p:scale>
        <p:origin x="-336" y="-108"/>
      </p:cViewPr>
      <p:guideLst>
        <p:guide orient="horz" pos="2160"/>
        <p:guide pos="3842"/>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B2998A-2BC8-4F66-BDDD-EC2E5603C070}" type="datetimeFigureOut">
              <a:rPr lang="zh-CN" altLang="en-US" smtClean="0"/>
              <a:t>2009/8/18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6B7995-5857-4248-AB67-D5F56B47E26A}" type="slidenum">
              <a:rPr lang="zh-CN" altLang="en-US" smtClean="0"/>
              <a:t>‹#›</a:t>
            </a:fld>
            <a:endParaRPr lang="zh-CN" altLang="en-US"/>
          </a:p>
        </p:txBody>
      </p:sp>
    </p:spTree>
    <p:extLst>
      <p:ext uri="{BB962C8B-B14F-4D97-AF65-F5344CB8AC3E}">
        <p14:creationId xmlns:p14="http://schemas.microsoft.com/office/powerpoint/2010/main" val="12334658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08CA99-93AA-4A2B-B422-E3500CF27245}" type="datetimeFigureOut">
              <a:rPr lang="zh-CN" altLang="en-US" smtClean="0"/>
              <a:t>2009/8/18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6059E4-5EE4-4D75-A261-4421B84AC4CE}" type="slidenum">
              <a:rPr lang="zh-CN" altLang="en-US" smtClean="0"/>
              <a:t>‹#›</a:t>
            </a:fld>
            <a:endParaRPr lang="zh-CN" altLang="en-US"/>
          </a:p>
        </p:txBody>
      </p:sp>
    </p:spTree>
    <p:extLst>
      <p:ext uri="{BB962C8B-B14F-4D97-AF65-F5344CB8AC3E}">
        <p14:creationId xmlns:p14="http://schemas.microsoft.com/office/powerpoint/2010/main" val="1594471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4</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5</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6</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7</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8</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9</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10</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hyperlink" Target="mailto:info@eyefulpresentations.co.uk"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7" name="矩形 6"/>
          <p:cNvSpPr/>
          <p:nvPr userDrawn="1"/>
        </p:nvSpPr>
        <p:spPr>
          <a:xfrm>
            <a:off x="1963"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圆角矩形 9"/>
          <p:cNvSpPr/>
          <p:nvPr userDrawn="1"/>
        </p:nvSpPr>
        <p:spPr>
          <a:xfrm flipH="1">
            <a:off x="6084470" y="5445276"/>
            <a:ext cx="2016000" cy="936000"/>
          </a:xfrm>
          <a:custGeom>
            <a:avLst/>
            <a:gdLst/>
            <a:ahLst/>
            <a:cxnLst/>
            <a:rect l="l" t="t" r="r" b="b"/>
            <a:pathLst>
              <a:path w="2078246" h="936000">
                <a:moveTo>
                  <a:pt x="156003" y="0"/>
                </a:moveTo>
                <a:lnTo>
                  <a:pt x="1207090" y="0"/>
                </a:lnTo>
                <a:lnTo>
                  <a:pt x="1922243" y="0"/>
                </a:lnTo>
                <a:lnTo>
                  <a:pt x="2078246" y="0"/>
                </a:lnTo>
                <a:lnTo>
                  <a:pt x="2078246" y="156003"/>
                </a:lnTo>
                <a:lnTo>
                  <a:pt x="2078246" y="779997"/>
                </a:lnTo>
                <a:lnTo>
                  <a:pt x="2078246" y="936000"/>
                </a:lnTo>
                <a:lnTo>
                  <a:pt x="1922243" y="936000"/>
                </a:lnTo>
                <a:lnTo>
                  <a:pt x="1207090" y="936000"/>
                </a:lnTo>
                <a:lnTo>
                  <a:pt x="156003" y="936000"/>
                </a:lnTo>
                <a:cubicBezTo>
                  <a:pt x="69845" y="936000"/>
                  <a:pt x="0" y="866155"/>
                  <a:pt x="0" y="779997"/>
                </a:cubicBezTo>
                <a:lnTo>
                  <a:pt x="0" y="156003"/>
                </a:lnTo>
                <a:cubicBezTo>
                  <a:pt x="0" y="69845"/>
                  <a:pt x="69845" y="0"/>
                  <a:pt x="156003" y="0"/>
                </a:cubicBezTo>
                <a:close/>
              </a:path>
            </a:pathLst>
          </a:cu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zh-CN" altLang="en-US" sz="4400">
              <a:solidFill>
                <a:srgbClr val="FF9300"/>
              </a:solidFill>
              <a:latin typeface="华康俪金黑W8(P)" pitchFamily="34" charset="-122"/>
              <a:ea typeface="华康俪金黑W8(P)" pitchFamily="34" charset="-122"/>
            </a:endParaRPr>
          </a:p>
        </p:txBody>
      </p:sp>
      <p:sp>
        <p:nvSpPr>
          <p:cNvPr id="13" name="矩形 12"/>
          <p:cNvSpPr/>
          <p:nvPr userDrawn="1"/>
        </p:nvSpPr>
        <p:spPr>
          <a:xfrm>
            <a:off x="0" y="0"/>
            <a:ext cx="6098400" cy="6858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14" name="TextBox 13"/>
          <p:cNvSpPr txBox="1"/>
          <p:nvPr userDrawn="1"/>
        </p:nvSpPr>
        <p:spPr>
          <a:xfrm>
            <a:off x="1963" y="2112713"/>
            <a:ext cx="6340197" cy="1323439"/>
          </a:xfrm>
          <a:prstGeom prst="rect">
            <a:avLst/>
          </a:prstGeom>
          <a:noFill/>
        </p:spPr>
        <p:txBody>
          <a:bodyPr wrap="none" rtlCol="0">
            <a:spAutoFit/>
          </a:bodyPr>
          <a:lstStyle/>
          <a:p>
            <a:r>
              <a:rPr lang="zh-CN" altLang="en-US" sz="8000" dirty="0" smtClean="0">
                <a:solidFill>
                  <a:srgbClr val="F8F8F8"/>
                </a:solidFill>
                <a:latin typeface="Arial Unicode MS" pitchFamily="34" charset="-122"/>
                <a:ea typeface="Arial Unicode MS" pitchFamily="34" charset="-122"/>
                <a:cs typeface="Arial Unicode MS" pitchFamily="34" charset="-122"/>
              </a:rPr>
              <a:t>图形图像设计</a:t>
            </a:r>
            <a:endParaRPr lang="zh-CN" altLang="en-US" sz="8000" dirty="0">
              <a:solidFill>
                <a:srgbClr val="F8F8F8"/>
              </a:solidFill>
              <a:latin typeface="Arial Unicode MS" pitchFamily="34" charset="-122"/>
              <a:ea typeface="Arial Unicode MS" pitchFamily="34" charset="-122"/>
              <a:cs typeface="Arial Unicode MS" pitchFamily="34" charset="-122"/>
            </a:endParaRPr>
          </a:p>
        </p:txBody>
      </p:sp>
      <p:sp>
        <p:nvSpPr>
          <p:cNvPr id="17" name="矩形 16"/>
          <p:cNvSpPr/>
          <p:nvPr userDrawn="1"/>
        </p:nvSpPr>
        <p:spPr>
          <a:xfrm>
            <a:off x="138159" y="1365558"/>
            <a:ext cx="3960440" cy="4680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b="1" kern="1200" dirty="0" err="1" smtClean="0">
                <a:solidFill>
                  <a:schemeClr val="lt1"/>
                </a:solidFill>
                <a:effectLst/>
                <a:latin typeface="+mn-lt"/>
                <a:ea typeface="+mn-ea"/>
                <a:cs typeface="+mn-cs"/>
              </a:rPr>
              <a:t>Coreldraw</a:t>
            </a:r>
            <a:r>
              <a:rPr lang="en-US" altLang="zh-CN" sz="4000" b="1" kern="1200" dirty="0" smtClean="0">
                <a:solidFill>
                  <a:schemeClr val="lt1"/>
                </a:solidFill>
                <a:effectLst/>
                <a:latin typeface="+mn-lt"/>
                <a:ea typeface="+mn-ea"/>
                <a:cs typeface="+mn-cs"/>
              </a:rPr>
              <a:t> X7</a:t>
            </a:r>
            <a:endParaRPr lang="zh-CN" altLang="zh-CN" sz="4000" b="1" kern="1200" dirty="0">
              <a:solidFill>
                <a:schemeClr val="lt1"/>
              </a:solidFill>
              <a:effectLst/>
              <a:latin typeface="+mn-lt"/>
              <a:ea typeface="+mn-ea"/>
              <a:cs typeface="+mn-cs"/>
            </a:endParaRPr>
          </a:p>
        </p:txBody>
      </p:sp>
      <p:sp>
        <p:nvSpPr>
          <p:cNvPr id="18" name="泪滴形 17"/>
          <p:cNvSpPr/>
          <p:nvPr userDrawn="1"/>
        </p:nvSpPr>
        <p:spPr>
          <a:xfrm>
            <a:off x="6798350" y="0"/>
            <a:ext cx="5400000" cy="5400000"/>
          </a:xfrm>
          <a:prstGeom prst="teardrop">
            <a:avLst/>
          </a:prstGeom>
          <a:blipFill dpi="0" rotWithShape="1">
            <a:blip r:embed="rId2">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角星 22"/>
          <p:cNvSpPr/>
          <p:nvPr userDrawn="1"/>
        </p:nvSpPr>
        <p:spPr>
          <a:xfrm>
            <a:off x="-155536" y="1577667"/>
            <a:ext cx="1276173" cy="1276173"/>
          </a:xfrm>
          <a:prstGeom prst="star6">
            <a:avLst>
              <a:gd name="adj" fmla="val 21176"/>
              <a:gd name="hf" fmla="val 115470"/>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9"/>
          <p:cNvSpPr/>
          <p:nvPr userDrawn="1"/>
        </p:nvSpPr>
        <p:spPr>
          <a:xfrm>
            <a:off x="4082400" y="5445276"/>
            <a:ext cx="2016000" cy="936000"/>
          </a:xfrm>
          <a:custGeom>
            <a:avLst/>
            <a:gdLst/>
            <a:ahLst/>
            <a:cxnLst/>
            <a:rect l="l" t="t" r="r" b="b"/>
            <a:pathLst>
              <a:path w="2078246" h="936000">
                <a:moveTo>
                  <a:pt x="156003" y="0"/>
                </a:moveTo>
                <a:lnTo>
                  <a:pt x="1207090" y="0"/>
                </a:lnTo>
                <a:lnTo>
                  <a:pt x="1922243" y="0"/>
                </a:lnTo>
                <a:lnTo>
                  <a:pt x="2078246" y="0"/>
                </a:lnTo>
                <a:lnTo>
                  <a:pt x="2078246" y="156003"/>
                </a:lnTo>
                <a:lnTo>
                  <a:pt x="2078246" y="779997"/>
                </a:lnTo>
                <a:lnTo>
                  <a:pt x="2078246" y="936000"/>
                </a:lnTo>
                <a:lnTo>
                  <a:pt x="1922243" y="936000"/>
                </a:lnTo>
                <a:lnTo>
                  <a:pt x="1207090" y="936000"/>
                </a:lnTo>
                <a:lnTo>
                  <a:pt x="156003" y="936000"/>
                </a:lnTo>
                <a:cubicBezTo>
                  <a:pt x="69845" y="936000"/>
                  <a:pt x="0" y="866155"/>
                  <a:pt x="0" y="779997"/>
                </a:cubicBezTo>
                <a:lnTo>
                  <a:pt x="0" y="156003"/>
                </a:lnTo>
                <a:cubicBezTo>
                  <a:pt x="0" y="69845"/>
                  <a:pt x="69845" y="0"/>
                  <a:pt x="156003" y="0"/>
                </a:cubicBezTo>
                <a:close/>
              </a:path>
            </a:pathLst>
          </a:cu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zh-CN" altLang="en-US" sz="4400">
              <a:solidFill>
                <a:srgbClr val="FF9300"/>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62000" fill="hold" grpId="0" nodeType="afterEffect">
                                  <p:stCondLst>
                                    <p:cond delay="0"/>
                                  </p:stCondLst>
                                  <p:iterate type="lt">
                                    <p:tmPct val="8889"/>
                                  </p:iterate>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944"/>
                            </p:stCondLst>
                            <p:childTnLst>
                              <p:par>
                                <p:cTn id="10" presetID="53" presetClass="entr" presetSubtype="16"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63" presetClass="path" presetSubtype="0" accel="50000" decel="50000" fill="hold" grpId="2" nodeType="withEffect">
                                  <p:stCondLst>
                                    <p:cond delay="300"/>
                                  </p:stCondLst>
                                  <p:childTnLst>
                                    <p:animMotion origin="layout" path="M 1.38889E-6 9.87654E-7 L 0.38333 9.87654E-7 " pathEditMode="relative" rAng="0" ptsTypes="AA">
                                      <p:cBhvr>
                                        <p:cTn id="16" dur="700" fill="hold"/>
                                        <p:tgtEl>
                                          <p:spTgt spid="23"/>
                                        </p:tgtEl>
                                        <p:attrNameLst>
                                          <p:attrName>ppt_x</p:attrName>
                                          <p:attrName>ppt_y</p:attrName>
                                        </p:attrNameLst>
                                      </p:cBhvr>
                                      <p:rCtr x="19167" y="0"/>
                                    </p:animMotion>
                                  </p:childTnLst>
                                </p:cTn>
                              </p:par>
                              <p:par>
                                <p:cTn id="17" presetID="10" presetClass="exit" presetSubtype="0" fill="hold" grpId="1" nodeType="withEffect">
                                  <p:stCondLst>
                                    <p:cond delay="700"/>
                                  </p:stCondLst>
                                  <p:childTnLst>
                                    <p:animEffect transition="out" filter="fade">
                                      <p:cBhvr>
                                        <p:cTn id="18" dur="300"/>
                                        <p:tgtEl>
                                          <p:spTgt spid="23"/>
                                        </p:tgtEl>
                                      </p:cBhvr>
                                    </p:animEffect>
                                    <p:set>
                                      <p:cBhvr>
                                        <p:cTn id="19" dur="1" fill="hold">
                                          <p:stCondLst>
                                            <p:cond delay="299"/>
                                          </p:stCondLst>
                                        </p:cTn>
                                        <p:tgtEl>
                                          <p:spTgt spid="23"/>
                                        </p:tgtEl>
                                        <p:attrNameLst>
                                          <p:attrName>style.visibility</p:attrName>
                                        </p:attrNameLst>
                                      </p:cBhvr>
                                      <p:to>
                                        <p:strVal val="hidden"/>
                                      </p:to>
                                    </p:set>
                                  </p:childTnLst>
                                </p:cTn>
                              </p:par>
                              <p:par>
                                <p:cTn id="20" presetID="26" presetClass="emph" presetSubtype="0" repeatCount="3000" fill="hold" grpId="3" nodeType="withEffect">
                                  <p:stCondLst>
                                    <p:cond delay="300"/>
                                  </p:stCondLst>
                                  <p:childTnLst>
                                    <p:animEffect transition="out" filter="fade">
                                      <p:cBhvr>
                                        <p:cTn id="21" dur="233" tmFilter="0, 0; .2, .5; .8, .5; 1, 0"/>
                                        <p:tgtEl>
                                          <p:spTgt spid="23"/>
                                        </p:tgtEl>
                                      </p:cBhvr>
                                    </p:animEffect>
                                    <p:animScale>
                                      <p:cBhvr>
                                        <p:cTn id="22" dur="117" autoRev="1" fill="hold"/>
                                        <p:tgtEl>
                                          <p:spTgt spid="23"/>
                                        </p:tgtEl>
                                      </p:cBhvr>
                                      <p:by x="105000" y="105000"/>
                                    </p:animScale>
                                  </p:childTnLst>
                                </p:cTn>
                              </p:par>
                              <p:par>
                                <p:cTn id="23" presetID="22" presetClass="entr" presetSubtype="8" fill="hold" grpId="0" nodeType="withEffect">
                                  <p:stCondLst>
                                    <p:cond delay="3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700"/>
                                        <p:tgtEl>
                                          <p:spTgt spid="14"/>
                                        </p:tgtEl>
                                      </p:cBhvr>
                                    </p:animEffect>
                                  </p:childTnLst>
                                </p:cTn>
                              </p:par>
                            </p:childTnLst>
                          </p:cTn>
                        </p:par>
                        <p:par>
                          <p:cTn id="26" fill="hold">
                            <p:stCondLst>
                              <p:cond delay="1946"/>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8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8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4" grpId="0"/>
      <p:bldP spid="17" grpId="0"/>
      <p:bldP spid="23" grpId="0" animBg="1"/>
      <p:bldP spid="23" grpId="1" animBg="1"/>
      <p:bldP spid="23" grpId="2" animBg="1"/>
      <p:bldP spid="23" grpId="3" animBg="1"/>
      <p:bldP spid="22"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3" name="矩形 22"/>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6" name="Picture 6" descr="C:\Documents and Settings\tdz\桌面\未标题-2.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731023" y="4797152"/>
            <a:ext cx="349412" cy="396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4">
            <a:hlinkClick r:id="rId3"/>
          </p:cNvPr>
          <p:cNvSpPr txBox="1">
            <a:spLocks noChangeArrowheads="1"/>
          </p:cNvSpPr>
          <p:nvPr userDrawn="1"/>
        </p:nvSpPr>
        <p:spPr bwMode="auto">
          <a:xfrm>
            <a:off x="5195948" y="4819535"/>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a:solidFill>
                  <a:schemeClr val="tx1">
                    <a:lumMod val="65000"/>
                    <a:lumOff val="35000"/>
                  </a:schemeClr>
                </a:solidFill>
                <a:latin typeface="微软雅黑" pitchFamily="34" charset="-122"/>
                <a:ea typeface="微软雅黑" pitchFamily="34" charset="-122"/>
                <a:cs typeface="+mn-cs"/>
              </a:rPr>
              <a:t>11020228@qq.com</a:t>
            </a:r>
          </a:p>
        </p:txBody>
      </p:sp>
      <p:sp>
        <p:nvSpPr>
          <p:cNvPr id="38" name="TextBox 10"/>
          <p:cNvSpPr>
            <a:spLocks noChangeArrowheads="1"/>
          </p:cNvSpPr>
          <p:nvPr userDrawn="1"/>
        </p:nvSpPr>
        <p:spPr bwMode="auto">
          <a:xfrm>
            <a:off x="5195948" y="5900116"/>
            <a:ext cx="3569111"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schemeClr val="tx1">
                    <a:lumMod val="65000"/>
                    <a:lumOff val="35000"/>
                  </a:schemeClr>
                </a:solidFill>
                <a:latin typeface="微软雅黑" pitchFamily="34" charset="-122"/>
                <a:ea typeface="微软雅黑" pitchFamily="34" charset="-122"/>
                <a:sym typeface="Arial" pitchFamily="34" charset="0"/>
              </a:rPr>
              <a:t>http://weibo.com/teliss</a:t>
            </a:r>
          </a:p>
        </p:txBody>
      </p:sp>
      <p:pic>
        <p:nvPicPr>
          <p:cNvPr id="39" name="Picture 3" descr="C:\Documents and Settings\tdz\桌面\未标题-2.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4731023" y="5921978"/>
            <a:ext cx="396000" cy="3562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user\Desktop\未标题-4 拷贝.png"/>
          <p:cNvPicPr>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4731023" y="5355633"/>
            <a:ext cx="339429" cy="432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54">
            <a:hlinkClick r:id="rId3"/>
          </p:cNvPr>
          <p:cNvSpPr txBox="1">
            <a:spLocks noChangeArrowheads="1"/>
          </p:cNvSpPr>
          <p:nvPr userDrawn="1"/>
        </p:nvSpPr>
        <p:spPr bwMode="auto">
          <a:xfrm>
            <a:off x="5195948" y="5359825"/>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smtClean="0">
                <a:solidFill>
                  <a:schemeClr val="tx1">
                    <a:lumMod val="65000"/>
                    <a:lumOff val="35000"/>
                  </a:schemeClr>
                </a:solidFill>
                <a:latin typeface="微软雅黑" pitchFamily="34" charset="-122"/>
                <a:ea typeface="微软雅黑" pitchFamily="34" charset="-122"/>
                <a:cs typeface="+mn-cs"/>
              </a:rPr>
              <a:t>http://teliss.blog.163.com</a:t>
            </a:r>
            <a:endParaRPr lang="en-US" altLang="zh-CN" sz="2000" kern="1200" dirty="0">
              <a:solidFill>
                <a:schemeClr val="tx1">
                  <a:lumMod val="65000"/>
                  <a:lumOff val="35000"/>
                </a:schemeClr>
              </a:solidFill>
              <a:latin typeface="微软雅黑" pitchFamily="34" charset="-122"/>
              <a:ea typeface="微软雅黑" pitchFamily="34" charset="-122"/>
              <a:cs typeface="+mn-cs"/>
            </a:endParaRPr>
          </a:p>
        </p:txBody>
      </p:sp>
      <p:pic>
        <p:nvPicPr>
          <p:cNvPr id="1026" name="Picture 2" descr="F:\360云盘\02-个人资料\！PPT图片及版面资源\05-PPT精选插图\04-图标\1255659509.png"/>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4659175" y="621008"/>
            <a:ext cx="2880000" cy="2880000"/>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
          <p:cNvSpPr txBox="1"/>
          <p:nvPr userDrawn="1"/>
        </p:nvSpPr>
        <p:spPr>
          <a:xfrm>
            <a:off x="1994719" y="3429000"/>
            <a:ext cx="8208912" cy="1107996"/>
          </a:xfrm>
          <a:prstGeom prst="rect">
            <a:avLst/>
          </a:prstGeom>
          <a:noFill/>
        </p:spPr>
        <p:txBody>
          <a:bodyPr wrap="square" rtlCol="0" anchor="ctr">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a:r>
              <a:rPr lang="zh-CN" altLang="en-US" sz="6600" b="1" dirty="0" smtClean="0">
                <a:solidFill>
                  <a:srgbClr val="FF9600"/>
                </a:solidFill>
                <a:effectLst/>
                <a:latin typeface="微软雅黑" pitchFamily="34" charset="-122"/>
                <a:ea typeface="微软雅黑" pitchFamily="34" charset="-122"/>
              </a:rPr>
              <a:t>感谢收看 请多指点</a:t>
            </a:r>
            <a:endParaRPr lang="zh-CN" altLang="en-US" sz="6600" b="1" dirty="0">
              <a:solidFill>
                <a:srgbClr val="FF9600"/>
              </a:solidFill>
              <a:effectLst/>
              <a:latin typeface="微软雅黑" pitchFamily="34" charset="-122"/>
              <a:ea typeface="微软雅黑" pitchFamily="34" charset="-122"/>
            </a:endParaRPr>
          </a:p>
        </p:txBody>
      </p:sp>
      <p:sp>
        <p:nvSpPr>
          <p:cNvPr id="11" name="Text Box 54">
            <a:hlinkClick r:id="rId3"/>
          </p:cNvPr>
          <p:cNvSpPr txBox="1">
            <a:spLocks noChangeArrowheads="1"/>
          </p:cNvSpPr>
          <p:nvPr userDrawn="1"/>
        </p:nvSpPr>
        <p:spPr bwMode="auto">
          <a:xfrm>
            <a:off x="5194360" y="6308886"/>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smtClean="0">
                <a:solidFill>
                  <a:schemeClr val="tx1">
                    <a:lumMod val="65000"/>
                    <a:lumOff val="35000"/>
                  </a:schemeClr>
                </a:solidFill>
                <a:latin typeface="微软雅黑" pitchFamily="34" charset="-122"/>
                <a:ea typeface="微软雅黑" pitchFamily="34" charset="-122"/>
                <a:cs typeface="+mn-cs"/>
              </a:rPr>
              <a:t>www.1ppt.com</a:t>
            </a:r>
            <a:endParaRPr lang="en-US" altLang="zh-CN" sz="2000" kern="1200" dirty="0">
              <a:solidFill>
                <a:schemeClr val="tx1">
                  <a:lumMod val="65000"/>
                  <a:lumOff val="35000"/>
                </a:schemeClr>
              </a:solidFill>
              <a:latin typeface="微软雅黑" pitchFamily="34" charset="-122"/>
              <a:ea typeface="微软雅黑"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13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63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13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63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313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63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par>
                          <p:cTn id="35" fill="hold">
                            <p:stCondLst>
                              <p:cond delay="413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1" grpId="0"/>
      <p:bldP spid="35" grpId="0"/>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2"/>
          <p:cNvSpPr/>
          <p:nvPr userDrawn="1"/>
        </p:nvSpPr>
        <p:spPr>
          <a:xfrm>
            <a:off x="-11722" y="1412524"/>
            <a:ext cx="2988996" cy="1581922"/>
          </a:xfrm>
          <a:custGeom>
            <a:avLst/>
            <a:gdLst>
              <a:gd name="connsiteX0" fmla="*/ 0 w 2988996"/>
              <a:gd name="connsiteY0" fmla="*/ 0 h 1581922"/>
              <a:gd name="connsiteX1" fmla="*/ 2977274 w 2988996"/>
              <a:gd name="connsiteY1" fmla="*/ 1042696 h 1581922"/>
              <a:gd name="connsiteX2" fmla="*/ 2988996 w 2988996"/>
              <a:gd name="connsiteY2" fmla="*/ 1581922 h 1581922"/>
              <a:gd name="connsiteX3" fmla="*/ 11723 w 2988996"/>
              <a:gd name="connsiteY3" fmla="*/ 1002590 h 1581922"/>
              <a:gd name="connsiteX4" fmla="*/ 0 w 2988996"/>
              <a:gd name="connsiteY4" fmla="*/ 0 h 1581922"/>
              <a:gd name="connsiteX0" fmla="*/ 0 w 2988996"/>
              <a:gd name="connsiteY0" fmla="*/ 0 h 1581922"/>
              <a:gd name="connsiteX1" fmla="*/ 2977274 w 2988996"/>
              <a:gd name="connsiteY1" fmla="*/ 1042696 h 1581922"/>
              <a:gd name="connsiteX2" fmla="*/ 2988996 w 2988996"/>
              <a:gd name="connsiteY2" fmla="*/ 1581922 h 1581922"/>
              <a:gd name="connsiteX3" fmla="*/ 0 w 2988996"/>
              <a:gd name="connsiteY3" fmla="*/ 779851 h 1581922"/>
              <a:gd name="connsiteX4" fmla="*/ 0 w 2988996"/>
              <a:gd name="connsiteY4" fmla="*/ 0 h 1581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8996" h="1581922">
                <a:moveTo>
                  <a:pt x="0" y="0"/>
                </a:moveTo>
                <a:lnTo>
                  <a:pt x="2977274" y="1042696"/>
                </a:lnTo>
                <a:lnTo>
                  <a:pt x="2988996" y="1581922"/>
                </a:lnTo>
                <a:lnTo>
                  <a:pt x="0" y="779851"/>
                </a:lnTo>
                <a:lnTo>
                  <a:pt x="0" y="0"/>
                </a:lnTo>
                <a:close/>
              </a:path>
            </a:pathLst>
          </a:custGeom>
          <a:gradFill flip="none" rotWithShape="1">
            <a:gsLst>
              <a:gs pos="0">
                <a:srgbClr val="FF9300"/>
              </a:gs>
              <a:gs pos="47000">
                <a:srgbClr val="FF9C19"/>
              </a:gs>
              <a:gs pos="100000">
                <a:srgbClr val="FFA52D"/>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 name="五边形 5"/>
          <p:cNvSpPr/>
          <p:nvPr userDrawn="1"/>
        </p:nvSpPr>
        <p:spPr>
          <a:xfrm>
            <a:off x="2964964" y="2972632"/>
            <a:ext cx="2127824" cy="504056"/>
          </a:xfrm>
          <a:prstGeom prst="homePlate">
            <a:avLst/>
          </a:prstGeom>
          <a:gradFill flip="none" rotWithShape="1">
            <a:gsLst>
              <a:gs pos="0">
                <a:srgbClr val="FF9300">
                  <a:lumMod val="72000"/>
                  <a:lumOff val="28000"/>
                </a:srgbClr>
              </a:gs>
              <a:gs pos="27000">
                <a:srgbClr val="FFA52D">
                  <a:lumMod val="45000"/>
                  <a:lumOff val="55000"/>
                </a:srgbClr>
              </a:gs>
              <a:gs pos="100000">
                <a:srgbClr val="FFA52D">
                  <a:lumMod val="45000"/>
                  <a:lumOff val="5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 name="五边形 7"/>
          <p:cNvSpPr/>
          <p:nvPr userDrawn="1"/>
        </p:nvSpPr>
        <p:spPr>
          <a:xfrm>
            <a:off x="2964964" y="3980744"/>
            <a:ext cx="2127824" cy="504056"/>
          </a:xfrm>
          <a:prstGeom prst="homePlate">
            <a:avLst/>
          </a:prstGeom>
          <a:gradFill flip="none" rotWithShape="1">
            <a:gsLst>
              <a:gs pos="0">
                <a:srgbClr val="FF9300">
                  <a:lumMod val="72000"/>
                  <a:lumOff val="28000"/>
                </a:srgbClr>
              </a:gs>
              <a:gs pos="27000">
                <a:srgbClr val="FFA52D">
                  <a:lumMod val="45000"/>
                  <a:lumOff val="55000"/>
                </a:srgbClr>
              </a:gs>
              <a:gs pos="100000">
                <a:srgbClr val="FFA52D">
                  <a:lumMod val="45000"/>
                  <a:lumOff val="5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0" name="矩形 2"/>
          <p:cNvSpPr/>
          <p:nvPr userDrawn="1"/>
        </p:nvSpPr>
        <p:spPr>
          <a:xfrm>
            <a:off x="-11722" y="3732396"/>
            <a:ext cx="2976686" cy="992748"/>
          </a:xfrm>
          <a:custGeom>
            <a:avLst/>
            <a:gdLst>
              <a:gd name="connsiteX0" fmla="*/ 0 w 2964963"/>
              <a:gd name="connsiteY0" fmla="*/ 0 h 895715"/>
              <a:gd name="connsiteX1" fmla="*/ 2941517 w 2964963"/>
              <a:gd name="connsiteY1" fmla="*/ 344767 h 895715"/>
              <a:gd name="connsiteX2" fmla="*/ 2964963 w 2964963"/>
              <a:gd name="connsiteY2" fmla="*/ 895715 h 895715"/>
              <a:gd name="connsiteX3" fmla="*/ 0 w 2964963"/>
              <a:gd name="connsiteY3" fmla="*/ 746565 h 895715"/>
              <a:gd name="connsiteX4" fmla="*/ 0 w 2964963"/>
              <a:gd name="connsiteY4" fmla="*/ 0 h 895715"/>
              <a:gd name="connsiteX0" fmla="*/ 11723 w 2976686"/>
              <a:gd name="connsiteY0" fmla="*/ 0 h 895715"/>
              <a:gd name="connsiteX1" fmla="*/ 2953240 w 2976686"/>
              <a:gd name="connsiteY1" fmla="*/ 344767 h 895715"/>
              <a:gd name="connsiteX2" fmla="*/ 2976686 w 2976686"/>
              <a:gd name="connsiteY2" fmla="*/ 895715 h 895715"/>
              <a:gd name="connsiteX3" fmla="*/ 0 w 2976686"/>
              <a:gd name="connsiteY3" fmla="*/ 887241 h 895715"/>
              <a:gd name="connsiteX4" fmla="*/ 11723 w 2976686"/>
              <a:gd name="connsiteY4" fmla="*/ 0 h 895715"/>
              <a:gd name="connsiteX0" fmla="*/ 11723 w 2976686"/>
              <a:gd name="connsiteY0" fmla="*/ 0 h 1016195"/>
              <a:gd name="connsiteX1" fmla="*/ 2953240 w 2976686"/>
              <a:gd name="connsiteY1" fmla="*/ 344767 h 1016195"/>
              <a:gd name="connsiteX2" fmla="*/ 2976686 w 2976686"/>
              <a:gd name="connsiteY2" fmla="*/ 895715 h 1016195"/>
              <a:gd name="connsiteX3" fmla="*/ 0 w 2976686"/>
              <a:gd name="connsiteY3" fmla="*/ 1016195 h 1016195"/>
              <a:gd name="connsiteX4" fmla="*/ 11723 w 2976686"/>
              <a:gd name="connsiteY4" fmla="*/ 0 h 1016195"/>
              <a:gd name="connsiteX0" fmla="*/ 0 w 2976686"/>
              <a:gd name="connsiteY0" fmla="*/ 0 h 898964"/>
              <a:gd name="connsiteX1" fmla="*/ 2953240 w 2976686"/>
              <a:gd name="connsiteY1" fmla="*/ 227536 h 898964"/>
              <a:gd name="connsiteX2" fmla="*/ 2976686 w 2976686"/>
              <a:gd name="connsiteY2" fmla="*/ 778484 h 898964"/>
              <a:gd name="connsiteX3" fmla="*/ 0 w 2976686"/>
              <a:gd name="connsiteY3" fmla="*/ 898964 h 898964"/>
              <a:gd name="connsiteX4" fmla="*/ 0 w 2976686"/>
              <a:gd name="connsiteY4" fmla="*/ 0 h 898964"/>
              <a:gd name="connsiteX0" fmla="*/ 0 w 2976686"/>
              <a:gd name="connsiteY0" fmla="*/ 0 h 992748"/>
              <a:gd name="connsiteX1" fmla="*/ 2953240 w 2976686"/>
              <a:gd name="connsiteY1" fmla="*/ 227536 h 992748"/>
              <a:gd name="connsiteX2" fmla="*/ 2976686 w 2976686"/>
              <a:gd name="connsiteY2" fmla="*/ 778484 h 992748"/>
              <a:gd name="connsiteX3" fmla="*/ 0 w 2976686"/>
              <a:gd name="connsiteY3" fmla="*/ 992748 h 992748"/>
              <a:gd name="connsiteX4" fmla="*/ 0 w 2976686"/>
              <a:gd name="connsiteY4" fmla="*/ 0 h 99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6" h="992748">
                <a:moveTo>
                  <a:pt x="0" y="0"/>
                </a:moveTo>
                <a:lnTo>
                  <a:pt x="2953240" y="227536"/>
                </a:lnTo>
                <a:lnTo>
                  <a:pt x="2976686" y="778484"/>
                </a:lnTo>
                <a:lnTo>
                  <a:pt x="0" y="992748"/>
                </a:lnTo>
                <a:lnTo>
                  <a:pt x="0" y="0"/>
                </a:lnTo>
                <a:close/>
              </a:path>
            </a:pathLst>
          </a:custGeom>
          <a:gradFill flip="none" rotWithShape="1">
            <a:gsLst>
              <a:gs pos="0">
                <a:srgbClr val="FF9300">
                  <a:lumMod val="40000"/>
                  <a:lumOff val="60000"/>
                </a:srgbClr>
              </a:gs>
              <a:gs pos="47000">
                <a:srgbClr val="FF9C19">
                  <a:lumMod val="45000"/>
                  <a:lumOff val="55000"/>
                </a:srgbClr>
              </a:gs>
              <a:gs pos="100000">
                <a:srgbClr val="FFA52D">
                  <a:lumMod val="50000"/>
                  <a:lumOff val="50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1" name="矩形 2"/>
          <p:cNvSpPr/>
          <p:nvPr userDrawn="1"/>
        </p:nvSpPr>
        <p:spPr>
          <a:xfrm>
            <a:off x="1" y="2188757"/>
            <a:ext cx="2976687" cy="1312251"/>
          </a:xfrm>
          <a:custGeom>
            <a:avLst/>
            <a:gdLst>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769898 h 1312251"/>
              <a:gd name="connsiteX4" fmla="*/ 0 w 2976687"/>
              <a:gd name="connsiteY4" fmla="*/ 0 h 1312251"/>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664390 h 1312251"/>
              <a:gd name="connsiteX4" fmla="*/ 0 w 2976687"/>
              <a:gd name="connsiteY4" fmla="*/ 0 h 1312251"/>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711282 h 1312251"/>
              <a:gd name="connsiteX4" fmla="*/ 0 w 2976687"/>
              <a:gd name="connsiteY4" fmla="*/ 0 h 1312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7" h="1312251">
                <a:moveTo>
                  <a:pt x="0" y="0"/>
                </a:moveTo>
                <a:lnTo>
                  <a:pt x="2953241" y="808196"/>
                </a:lnTo>
                <a:lnTo>
                  <a:pt x="2976687" y="1312251"/>
                </a:lnTo>
                <a:lnTo>
                  <a:pt x="0" y="711282"/>
                </a:lnTo>
                <a:lnTo>
                  <a:pt x="0" y="0"/>
                </a:lnTo>
                <a:close/>
              </a:path>
            </a:pathLst>
          </a:custGeom>
          <a:gradFill flip="none" rotWithShape="1">
            <a:gsLst>
              <a:gs pos="0">
                <a:srgbClr val="FF9300">
                  <a:lumMod val="40000"/>
                  <a:lumOff val="60000"/>
                </a:srgbClr>
              </a:gs>
              <a:gs pos="47000">
                <a:srgbClr val="FF9C19">
                  <a:lumMod val="45000"/>
                  <a:lumOff val="55000"/>
                </a:srgbClr>
              </a:gs>
              <a:gs pos="100000">
                <a:srgbClr val="FFA52D">
                  <a:lumMod val="50000"/>
                  <a:lumOff val="50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2" name="矩形 2"/>
          <p:cNvSpPr/>
          <p:nvPr userDrawn="1"/>
        </p:nvSpPr>
        <p:spPr>
          <a:xfrm>
            <a:off x="-11724" y="2878159"/>
            <a:ext cx="2976687" cy="1112800"/>
          </a:xfrm>
          <a:custGeom>
            <a:avLst/>
            <a:gdLst>
              <a:gd name="connsiteX0" fmla="*/ 0 w 2976687"/>
              <a:gd name="connsiteY0" fmla="*/ 0 h 1159692"/>
              <a:gd name="connsiteX1" fmla="*/ 2976687 w 2976687"/>
              <a:gd name="connsiteY1" fmla="*/ 632188 h 1159692"/>
              <a:gd name="connsiteX2" fmla="*/ 2964963 w 2976687"/>
              <a:gd name="connsiteY2" fmla="*/ 1159692 h 1159692"/>
              <a:gd name="connsiteX3" fmla="*/ 11723 w 2976687"/>
              <a:gd name="connsiteY3" fmla="*/ 781870 h 1159692"/>
              <a:gd name="connsiteX4" fmla="*/ 0 w 2976687"/>
              <a:gd name="connsiteY4" fmla="*/ 0 h 1159692"/>
              <a:gd name="connsiteX0" fmla="*/ 0 w 2976687"/>
              <a:gd name="connsiteY0" fmla="*/ 0 h 1159692"/>
              <a:gd name="connsiteX1" fmla="*/ 2976687 w 2976687"/>
              <a:gd name="connsiteY1" fmla="*/ 632188 h 1159692"/>
              <a:gd name="connsiteX2" fmla="*/ 2964963 w 2976687"/>
              <a:gd name="connsiteY2" fmla="*/ 1159692 h 1159692"/>
              <a:gd name="connsiteX3" fmla="*/ 11723 w 2976687"/>
              <a:gd name="connsiteY3" fmla="*/ 899100 h 1159692"/>
              <a:gd name="connsiteX4" fmla="*/ 0 w 2976687"/>
              <a:gd name="connsiteY4" fmla="*/ 0 h 1159692"/>
              <a:gd name="connsiteX0" fmla="*/ 0 w 2976687"/>
              <a:gd name="connsiteY0" fmla="*/ 0 h 1112800"/>
              <a:gd name="connsiteX1" fmla="*/ 2976687 w 2976687"/>
              <a:gd name="connsiteY1" fmla="*/ 585296 h 1112800"/>
              <a:gd name="connsiteX2" fmla="*/ 2964963 w 2976687"/>
              <a:gd name="connsiteY2" fmla="*/ 1112800 h 1112800"/>
              <a:gd name="connsiteX3" fmla="*/ 11723 w 2976687"/>
              <a:gd name="connsiteY3" fmla="*/ 852208 h 1112800"/>
              <a:gd name="connsiteX4" fmla="*/ 0 w 2976687"/>
              <a:gd name="connsiteY4" fmla="*/ 0 h 11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7" h="1112800">
                <a:moveTo>
                  <a:pt x="0" y="0"/>
                </a:moveTo>
                <a:lnTo>
                  <a:pt x="2976687" y="585296"/>
                </a:lnTo>
                <a:lnTo>
                  <a:pt x="2964963" y="1112800"/>
                </a:lnTo>
                <a:cubicBezTo>
                  <a:pt x="1980550" y="975136"/>
                  <a:pt x="996136" y="989872"/>
                  <a:pt x="11723" y="852208"/>
                </a:cubicBezTo>
                <a:cubicBezTo>
                  <a:pt x="11723" y="626754"/>
                  <a:pt x="0" y="225454"/>
                  <a:pt x="0" y="0"/>
                </a:cubicBezTo>
                <a:close/>
              </a:path>
            </a:pathLst>
          </a:custGeom>
          <a:gradFill flip="none" rotWithShape="1">
            <a:gsLst>
              <a:gs pos="0">
                <a:srgbClr val="FF9300"/>
              </a:gs>
              <a:gs pos="47000">
                <a:srgbClr val="FF9C19"/>
              </a:gs>
              <a:gs pos="100000">
                <a:srgbClr val="FFA52D"/>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8" name="五边形 17"/>
          <p:cNvSpPr/>
          <p:nvPr userDrawn="1"/>
        </p:nvSpPr>
        <p:spPr>
          <a:xfrm>
            <a:off x="2964964" y="2468576"/>
            <a:ext cx="2543140" cy="504056"/>
          </a:xfrm>
          <a:prstGeom prst="homePlate">
            <a:avLst/>
          </a:prstGeom>
          <a:gradFill flip="none" rotWithShape="1">
            <a:gsLst>
              <a:gs pos="0">
                <a:srgbClr val="FF9300"/>
              </a:gs>
              <a:gs pos="20000">
                <a:srgbClr val="FF9C19"/>
              </a:gs>
              <a:gs pos="100000">
                <a:srgbClr val="FFA52D"/>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五边形 19"/>
          <p:cNvSpPr/>
          <p:nvPr userDrawn="1"/>
        </p:nvSpPr>
        <p:spPr>
          <a:xfrm>
            <a:off x="2964964" y="3476688"/>
            <a:ext cx="2543140" cy="504056"/>
          </a:xfrm>
          <a:prstGeom prst="homePlate">
            <a:avLst/>
          </a:prstGeom>
          <a:gradFill flip="none" rotWithShape="1">
            <a:gsLst>
              <a:gs pos="0">
                <a:srgbClr val="FF9300"/>
              </a:gs>
              <a:gs pos="20000">
                <a:srgbClr val="FF9C19"/>
              </a:gs>
              <a:gs pos="100000">
                <a:srgbClr val="FFA52D"/>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24" name="矩形 23"/>
          <p:cNvSpPr/>
          <p:nvPr userDrawn="1"/>
        </p:nvSpPr>
        <p:spPr>
          <a:xfrm rot="5400000">
            <a:off x="-207640" y="3648244"/>
            <a:ext cx="6336000" cy="36000"/>
          </a:xfrm>
          <a:prstGeom prst="rect">
            <a:avLst/>
          </a:prstGeom>
          <a:gradFill>
            <a:gsLst>
              <a:gs pos="49628">
                <a:srgbClr val="FF9504"/>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五边形 2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25" name="TextBox 15"/>
          <p:cNvSpPr txBox="1"/>
          <p:nvPr userDrawn="1"/>
        </p:nvSpPr>
        <p:spPr>
          <a:xfrm>
            <a:off x="11379831" y="6032823"/>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7" name="椭圆 26"/>
          <p:cNvSpPr/>
          <p:nvPr userDrawn="1"/>
        </p:nvSpPr>
        <p:spPr>
          <a:xfrm>
            <a:off x="9987607" y="188640"/>
            <a:ext cx="1944216" cy="1944216"/>
          </a:xfrm>
          <a:prstGeom prst="ellipse">
            <a:avLst/>
          </a:prstGeom>
          <a:solidFill>
            <a:srgbClr val="FF93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7" name="矩形 6"/>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p:cNvSpPr/>
          <p:nvPr userDrawn="1"/>
        </p:nvSpPr>
        <p:spPr>
          <a:xfrm>
            <a:off x="9987607" y="188640"/>
            <a:ext cx="1944216" cy="1944216"/>
          </a:xfrm>
          <a:prstGeom prst="ellipse">
            <a:avLst/>
          </a:prstGeom>
          <a:solidFill>
            <a:srgbClr val="FF93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zh-CN" altLang="en-US"/>
          </a:p>
        </p:txBody>
      </p:sp>
      <p:sp>
        <p:nvSpPr>
          <p:cNvPr id="12" name="五边形 11"/>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3" name="TextBox 15"/>
          <p:cNvSpPr txBox="1"/>
          <p:nvPr userDrawn="1"/>
        </p:nvSpPr>
        <p:spPr>
          <a:xfrm>
            <a:off x="11379831" y="6032823"/>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第一章">
    <p:spTree>
      <p:nvGrpSpPr>
        <p:cNvPr id="1" name=""/>
        <p:cNvGrpSpPr/>
        <p:nvPr/>
      </p:nvGrpSpPr>
      <p:grpSpPr>
        <a:xfrm>
          <a:off x="0" y="0"/>
          <a:ext cx="0" cy="0"/>
          <a:chOff x="0" y="0"/>
          <a:chExt cx="0" cy="0"/>
        </a:xfrm>
      </p:grpSpPr>
      <p:sp>
        <p:nvSpPr>
          <p:cNvPr id="2" name="矩形 1"/>
          <p:cNvSpPr/>
          <p:nvPr userDrawn="1"/>
        </p:nvSpPr>
        <p:spPr>
          <a:xfrm>
            <a:off x="0" y="692696"/>
            <a:ext cx="12198350" cy="7200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698575" y="692696"/>
            <a:ext cx="936104" cy="72008"/>
          </a:xfrm>
          <a:prstGeom prst="rect">
            <a:avLst/>
          </a:prstGeom>
          <a:solidFill>
            <a:srgbClr val="FF96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4" name="对角圆角矩形 3"/>
          <p:cNvSpPr/>
          <p:nvPr userDrawn="1"/>
        </p:nvSpPr>
        <p:spPr>
          <a:xfrm>
            <a:off x="9321603" y="224696"/>
            <a:ext cx="1260000" cy="46800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latin typeface="微软雅黑" pitchFamily="34" charset="-122"/>
                <a:ea typeface="微软雅黑" pitchFamily="34" charset="-122"/>
              </a:rPr>
              <a:t>图形运用</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对角圆角矩形 2"/>
          <p:cNvSpPr/>
          <p:nvPr userDrawn="1"/>
        </p:nvSpPr>
        <p:spPr>
          <a:xfrm>
            <a:off x="10527807" y="224696"/>
            <a:ext cx="1260000" cy="46800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latin typeface="微软雅黑" pitchFamily="34" charset="-122"/>
                <a:ea typeface="微软雅黑" pitchFamily="34" charset="-122"/>
              </a:rPr>
              <a:t>具体设计</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7" name="矩形 6"/>
          <p:cNvSpPr/>
          <p:nvPr userDrawn="1"/>
        </p:nvSpPr>
        <p:spPr>
          <a:xfrm>
            <a:off x="0" y="872728"/>
            <a:ext cx="12198350" cy="144000"/>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对角圆角矩形 8"/>
          <p:cNvSpPr/>
          <p:nvPr userDrawn="1"/>
        </p:nvSpPr>
        <p:spPr>
          <a:xfrm>
            <a:off x="8115399" y="224696"/>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solidFill>
                  <a:schemeClr val="tx1">
                    <a:lumMod val="65000"/>
                    <a:lumOff val="35000"/>
                  </a:schemeClr>
                </a:solidFill>
                <a:latin typeface="微软雅黑" pitchFamily="34" charset="-122"/>
                <a:ea typeface="微软雅黑" pitchFamily="34" charset="-122"/>
              </a:rPr>
              <a:t>布局之美</a:t>
            </a:r>
            <a:endParaRPr lang="zh-CN" altLang="en-US" sz="1800" dirty="0">
              <a:solidFill>
                <a:schemeClr val="tx1">
                  <a:lumMod val="65000"/>
                  <a:lumOff val="35000"/>
                </a:schemeClr>
              </a:solidFill>
              <a:latin typeface="微软雅黑" pitchFamily="34" charset="-122"/>
              <a:ea typeface="微软雅黑" pitchFamily="34" charset="-122"/>
            </a:endParaRPr>
          </a:p>
        </p:txBody>
      </p:sp>
      <p:sp>
        <p:nvSpPr>
          <p:cNvPr id="2" name="矩形 1"/>
          <p:cNvSpPr/>
          <p:nvPr userDrawn="1"/>
        </p:nvSpPr>
        <p:spPr>
          <a:xfrm>
            <a:off x="788618" y="872728"/>
            <a:ext cx="612000" cy="144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4"/>
          <p:cNvSpPr>
            <a:spLocks noChangeAspect="1"/>
          </p:cNvSpPr>
          <p:nvPr userDrawn="1"/>
        </p:nvSpPr>
        <p:spPr bwMode="auto">
          <a:xfrm>
            <a:off x="813034" y="116632"/>
            <a:ext cx="563168" cy="72000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93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矩形 18"/>
          <p:cNvSpPr/>
          <p:nvPr userDrawn="1"/>
        </p:nvSpPr>
        <p:spPr>
          <a:xfrm>
            <a:off x="698575" y="207610"/>
            <a:ext cx="792087" cy="369332"/>
          </a:xfrm>
          <a:prstGeom prst="rect">
            <a:avLst/>
          </a:prstGeom>
        </p:spPr>
        <p:txBody>
          <a:bodyPr/>
          <a:lstStyle/>
          <a:p>
            <a:pPr algn="ctr">
              <a:defRPr/>
            </a:pPr>
            <a:r>
              <a:rPr lang="zh-CN" altLang="en-US" sz="1800" dirty="0" smtClean="0">
                <a:solidFill>
                  <a:schemeClr val="tx1">
                    <a:lumMod val="75000"/>
                    <a:lumOff val="25000"/>
                  </a:schemeClr>
                </a:solidFill>
                <a:latin typeface="Arial Unicode MS" pitchFamily="34" charset="-122"/>
                <a:ea typeface="Arial Unicode MS" pitchFamily="34" charset="-122"/>
                <a:cs typeface="Arial Unicode MS" pitchFamily="34" charset="-122"/>
              </a:rPr>
              <a:t> </a:t>
            </a:r>
            <a:fld id="{2EEF1883-7A0E-4F66-9932-E581691AD397}" type="slidenum">
              <a:rPr lang="zh-CN" altLang="en-US" sz="1800">
                <a:solidFill>
                  <a:schemeClr val="bg1"/>
                </a:solidFill>
                <a:latin typeface="Arial Unicode MS" pitchFamily="34" charset="-122"/>
                <a:ea typeface="Arial Unicode MS" pitchFamily="34" charset="-122"/>
                <a:cs typeface="Arial Unicode MS" pitchFamily="34" charset="-122"/>
              </a:rPr>
              <a:pPr algn="ctr">
                <a:defRPr/>
              </a:pPr>
              <a:t>‹#›</a:t>
            </a:fld>
            <a:r>
              <a:rPr lang="zh-CN" altLang="en-US" sz="1800" dirty="0">
                <a:solidFill>
                  <a:schemeClr val="tx1">
                    <a:lumMod val="75000"/>
                    <a:lumOff val="25000"/>
                  </a:schemeClr>
                </a:solidFill>
                <a:latin typeface="Arial Unicode MS" pitchFamily="34" charset="-122"/>
                <a:ea typeface="Arial Unicode MS" pitchFamily="34" charset="-122"/>
                <a:cs typeface="Arial Unicode MS" pitchFamily="34" charset="-122"/>
              </a:rPr>
              <a:t>  </a:t>
            </a:r>
          </a:p>
        </p:txBody>
      </p:sp>
      <p:sp>
        <p:nvSpPr>
          <p:cNvPr id="20" name="对角圆角矩形 19"/>
          <p:cNvSpPr/>
          <p:nvPr userDrawn="1"/>
        </p:nvSpPr>
        <p:spPr>
          <a:xfrm>
            <a:off x="9321603" y="224696"/>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smtClean="0">
                <a:solidFill>
                  <a:schemeClr val="tx1">
                    <a:lumMod val="65000"/>
                    <a:lumOff val="35000"/>
                  </a:schemeClr>
                </a:solidFill>
                <a:latin typeface="微软雅黑" pitchFamily="34" charset="-122"/>
                <a:ea typeface="微软雅黑" pitchFamily="34" charset="-122"/>
              </a:rPr>
              <a:t>图形运用</a:t>
            </a:r>
          </a:p>
        </p:txBody>
      </p:sp>
      <p:sp>
        <p:nvSpPr>
          <p:cNvPr id="21" name="对角圆角矩形 20"/>
          <p:cNvSpPr/>
          <p:nvPr userDrawn="1"/>
        </p:nvSpPr>
        <p:spPr>
          <a:xfrm>
            <a:off x="10527807" y="224696"/>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smtClean="0">
                <a:solidFill>
                  <a:schemeClr val="tx1">
                    <a:lumMod val="65000"/>
                    <a:lumOff val="35000"/>
                  </a:schemeClr>
                </a:solidFill>
                <a:latin typeface="微软雅黑" pitchFamily="34" charset="-122"/>
                <a:ea typeface="微软雅黑" pitchFamily="34" charset="-122"/>
              </a:rPr>
              <a:t>具体设计</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30.jpeg"/><Relationship Id="rId3" Type="http://schemas.openxmlformats.org/officeDocument/2006/relationships/image" Target="../media/image20.jpeg"/><Relationship Id="rId7" Type="http://schemas.openxmlformats.org/officeDocument/2006/relationships/image" Target="../media/image24.jpeg"/><Relationship Id="rId12" Type="http://schemas.openxmlformats.org/officeDocument/2006/relationships/image" Target="../media/image29.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1.jpeg"/><Relationship Id="rId9" Type="http://schemas.openxmlformats.org/officeDocument/2006/relationships/image" Target="../media/image26.jpeg"/><Relationship Id="rId14" Type="http://schemas.openxmlformats.org/officeDocument/2006/relationships/image" Target="../media/image3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4.xml"/><Relationship Id="rId6" Type="http://schemas.openxmlformats.org/officeDocument/2006/relationships/image" Target="../media/image42.jpeg"/><Relationship Id="rId5" Type="http://schemas.openxmlformats.org/officeDocument/2006/relationships/image" Target="../media/image41.jpeg"/><Relationship Id="rId10" Type="http://schemas.openxmlformats.org/officeDocument/2006/relationships/image" Target="../media/image46.jpeg"/><Relationship Id="rId4" Type="http://schemas.openxmlformats.org/officeDocument/2006/relationships/image" Target="../media/image40.jpeg"/><Relationship Id="rId9" Type="http://schemas.openxmlformats.org/officeDocument/2006/relationships/image" Target="../media/image45.jpeg"/></Relationships>
</file>

<file path=ppt/slides/_rels/slide16.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8.jpeg"/><Relationship Id="rId7" Type="http://schemas.openxmlformats.org/officeDocument/2006/relationships/image" Target="../media/image52.jpeg"/><Relationship Id="rId12" Type="http://schemas.openxmlformats.org/officeDocument/2006/relationships/image" Target="../media/image57.jpeg"/><Relationship Id="rId2" Type="http://schemas.openxmlformats.org/officeDocument/2006/relationships/image" Target="../media/image47.jpeg"/><Relationship Id="rId1" Type="http://schemas.openxmlformats.org/officeDocument/2006/relationships/slideLayout" Target="../slideLayouts/slideLayout4.xml"/><Relationship Id="rId6" Type="http://schemas.openxmlformats.org/officeDocument/2006/relationships/image" Target="../media/image51.jpeg"/><Relationship Id="rId11" Type="http://schemas.openxmlformats.org/officeDocument/2006/relationships/image" Target="../media/image56.jpeg"/><Relationship Id="rId5" Type="http://schemas.openxmlformats.org/officeDocument/2006/relationships/image" Target="../media/image50.jpeg"/><Relationship Id="rId10" Type="http://schemas.openxmlformats.org/officeDocument/2006/relationships/image" Target="../media/image55.jpeg"/><Relationship Id="rId4" Type="http://schemas.openxmlformats.org/officeDocument/2006/relationships/image" Target="../media/image49.jpeg"/><Relationship Id="rId9" Type="http://schemas.openxmlformats.org/officeDocument/2006/relationships/image" Target="../media/image5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image" Target="../media/image60.jpeg"/><Relationship Id="rId1" Type="http://schemas.openxmlformats.org/officeDocument/2006/relationships/slideLayout" Target="../slideLayouts/slideLayout4.xml"/><Relationship Id="rId6" Type="http://schemas.openxmlformats.org/officeDocument/2006/relationships/image" Target="../media/image64.jpeg"/><Relationship Id="rId11" Type="http://schemas.openxmlformats.org/officeDocument/2006/relationships/image" Target="../media/image69.jpeg"/><Relationship Id="rId5" Type="http://schemas.openxmlformats.org/officeDocument/2006/relationships/image" Target="../media/image63.jpeg"/><Relationship Id="rId10" Type="http://schemas.openxmlformats.org/officeDocument/2006/relationships/image" Target="../media/image68.jpeg"/><Relationship Id="rId4" Type="http://schemas.openxmlformats.org/officeDocument/2006/relationships/image" Target="../media/image62.jpeg"/><Relationship Id="rId9" Type="http://schemas.openxmlformats.org/officeDocument/2006/relationships/image" Target="../media/image67.jpe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1.jpeg"/><Relationship Id="rId7" Type="http://schemas.openxmlformats.org/officeDocument/2006/relationships/image" Target="../media/image75.jpeg"/><Relationship Id="rId2" Type="http://schemas.openxmlformats.org/officeDocument/2006/relationships/image" Target="../media/image70.jpeg"/><Relationship Id="rId1" Type="http://schemas.openxmlformats.org/officeDocument/2006/relationships/slideLayout" Target="../slideLayouts/slideLayout4.xml"/><Relationship Id="rId6" Type="http://schemas.openxmlformats.org/officeDocument/2006/relationships/image" Target="../media/image74.jpeg"/><Relationship Id="rId11" Type="http://schemas.openxmlformats.org/officeDocument/2006/relationships/image" Target="../media/image79.jpeg"/><Relationship Id="rId5" Type="http://schemas.openxmlformats.org/officeDocument/2006/relationships/image" Target="../media/image73.jpeg"/><Relationship Id="rId10" Type="http://schemas.openxmlformats.org/officeDocument/2006/relationships/image" Target="../media/image78.jpeg"/><Relationship Id="rId4" Type="http://schemas.openxmlformats.org/officeDocument/2006/relationships/image" Target="../media/image72.jpeg"/><Relationship Id="rId9" Type="http://schemas.openxmlformats.org/officeDocument/2006/relationships/image" Target="../media/image77.jpeg"/></Relationships>
</file>

<file path=ppt/slides/_rels/slide2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12"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3.jpeg"/><Relationship Id="rId11" Type="http://schemas.openxmlformats.org/officeDocument/2006/relationships/image" Target="../media/image18.jpe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08300" y="15214"/>
            <a:ext cx="1462260" cy="184666"/>
          </a:xfrm>
          <a:prstGeom prst="rect">
            <a:avLst/>
          </a:prstGeom>
        </p:spPr>
        <p:txBody>
          <a:bodyPr wrap="none">
            <a:spAutoFit/>
          </a:bodyPr>
          <a:lstStyle/>
          <a:p>
            <a:r>
              <a:rPr lang="en-US" altLang="zh-CN" sz="600" dirty="0">
                <a:solidFill>
                  <a:schemeClr val="bg1"/>
                </a:solidFill>
              </a:rPr>
              <a:t>PPT</a:t>
            </a:r>
            <a:r>
              <a:rPr lang="zh-CN" altLang="en-US" sz="600" dirty="0">
                <a:solidFill>
                  <a:schemeClr val="bg1"/>
                </a:solidFill>
              </a:rPr>
              <a:t>模板下载：</a:t>
            </a:r>
            <a:r>
              <a:rPr lang="en-US" altLang="zh-CN" sz="600" dirty="0">
                <a:solidFill>
                  <a:schemeClr val="bg1"/>
                </a:solidFill>
              </a:rPr>
              <a:t>www.1ppt.com/moban/ </a:t>
            </a:r>
            <a:endParaRPr lang="zh-CN" altLang="en-US" sz="700" dirty="0">
              <a:solidFill>
                <a:schemeClr val="bg1"/>
              </a:solidFill>
            </a:endParaRPr>
          </a:p>
        </p:txBody>
      </p:sp>
      <p:sp>
        <p:nvSpPr>
          <p:cNvPr id="2" name="TextBox 1"/>
          <p:cNvSpPr txBox="1"/>
          <p:nvPr/>
        </p:nvSpPr>
        <p:spPr>
          <a:xfrm>
            <a:off x="4154959" y="5702297"/>
            <a:ext cx="4464496" cy="461665"/>
          </a:xfrm>
          <a:prstGeom prst="rect">
            <a:avLst/>
          </a:prstGeom>
          <a:noFill/>
        </p:spPr>
        <p:txBody>
          <a:bodyPr wrap="square" rtlCol="0">
            <a:spAutoFit/>
          </a:bodyPr>
          <a:lstStyle/>
          <a:p>
            <a:r>
              <a:rPr lang="zh-CN" altLang="zh-CN" sz="2400" b="1" dirty="0">
                <a:solidFill>
                  <a:srgbClr val="FFC000"/>
                </a:solidFill>
              </a:rPr>
              <a:t>第</a:t>
            </a:r>
            <a:r>
              <a:rPr lang="en-US" altLang="zh-CN" sz="2400" b="1" dirty="0">
                <a:solidFill>
                  <a:srgbClr val="FFC000"/>
                </a:solidFill>
              </a:rPr>
              <a:t>4</a:t>
            </a:r>
            <a:r>
              <a:rPr lang="zh-CN" altLang="zh-CN" sz="2400" b="1" dirty="0">
                <a:solidFill>
                  <a:srgbClr val="FFC000"/>
                </a:solidFill>
              </a:rPr>
              <a:t>章 编辑轮廓</a:t>
            </a:r>
            <a:r>
              <a:rPr lang="zh-CN" altLang="zh-CN" sz="2400" b="1" dirty="0">
                <a:solidFill>
                  <a:schemeClr val="bg1"/>
                </a:solidFill>
              </a:rPr>
              <a:t>线和填充颜色</a:t>
            </a:r>
            <a:endParaRPr lang="zh-CN" altLang="zh-CN" sz="2400" dirty="0">
              <a:solidFill>
                <a:schemeClr val="bg1"/>
              </a:solidFill>
            </a:endParaRPr>
          </a:p>
        </p:txBody>
      </p:sp>
    </p:spTree>
    <p:extLst>
      <p:ext uri="{BB962C8B-B14F-4D97-AF65-F5344CB8AC3E}">
        <p14:creationId xmlns:p14="http://schemas.microsoft.com/office/powerpoint/2010/main" val="4279379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57834"/>
            <a:ext cx="648747" cy="646331"/>
          </a:xfrm>
          <a:prstGeom prst="rect">
            <a:avLst/>
          </a:prstGeom>
          <a:noFill/>
        </p:spPr>
        <p:txBody>
          <a:bodyPr wrap="square" rtlCol="0">
            <a:spAutoFit/>
          </a:bodyPr>
          <a:lstStyle/>
          <a:p>
            <a:pPr algn="ctr"/>
            <a:r>
              <a:rPr lang="zh-CN" altLang="en-US" b="1" dirty="0" smtClean="0">
                <a:solidFill>
                  <a:schemeClr val="bg1"/>
                </a:solidFill>
              </a:rPr>
              <a:t>项目</a:t>
            </a:r>
            <a:r>
              <a:rPr lang="zh-CN" altLang="en-US" b="1" dirty="0">
                <a:solidFill>
                  <a:schemeClr val="bg1"/>
                </a:solidFill>
              </a:rPr>
              <a:t>四</a:t>
            </a:r>
            <a:endParaRPr lang="zh-CN" altLang="en-US" b="1" dirty="0">
              <a:solidFill>
                <a:schemeClr val="bg1"/>
              </a:solidFill>
            </a:endParaRPr>
          </a:p>
        </p:txBody>
      </p:sp>
      <p:sp>
        <p:nvSpPr>
          <p:cNvPr id="6" name="矩形 5"/>
          <p:cNvSpPr/>
          <p:nvPr/>
        </p:nvSpPr>
        <p:spPr>
          <a:xfrm>
            <a:off x="1922711" y="239141"/>
            <a:ext cx="2492991" cy="369332"/>
          </a:xfrm>
          <a:prstGeom prst="rect">
            <a:avLst/>
          </a:prstGeom>
        </p:spPr>
        <p:txBody>
          <a:bodyPr wrap="none">
            <a:spAutoFit/>
          </a:bodyPr>
          <a:lstStyle/>
          <a:p>
            <a:pPr algn="ctr"/>
            <a:r>
              <a:rPr lang="zh-CN" altLang="zh-CN" dirty="0"/>
              <a:t>编辑轮廓线和填充颜色</a:t>
            </a:r>
            <a:endParaRPr lang="zh-CN" altLang="zh-CN" b="1" dirty="0"/>
          </a:p>
        </p:txBody>
      </p:sp>
      <p:sp>
        <p:nvSpPr>
          <p:cNvPr id="36" name="矩形 35"/>
          <p:cNvSpPr/>
          <p:nvPr/>
        </p:nvSpPr>
        <p:spPr>
          <a:xfrm>
            <a:off x="10360057" y="346863"/>
            <a:ext cx="1799670" cy="261610"/>
          </a:xfrm>
          <a:prstGeom prst="rect">
            <a:avLst/>
          </a:prstGeom>
        </p:spPr>
        <p:txBody>
          <a:bodyPr wrap="square">
            <a:spAutoFit/>
          </a:bodyPr>
          <a:lstStyle/>
          <a:p>
            <a:r>
              <a:rPr lang="zh-CN" altLang="zh-CN" sz="1100" dirty="0"/>
              <a:t>绘制卡通头像</a:t>
            </a:r>
            <a:endParaRPr lang="zh-CN" altLang="en-US" sz="1100" b="1" dirty="0">
              <a:latin typeface="微软雅黑" panose="020B0503020204020204" pitchFamily="34" charset="-122"/>
              <a:ea typeface="微软雅黑" panose="020B0503020204020204" pitchFamily="34" charset="-122"/>
            </a:endParaRPr>
          </a:p>
        </p:txBody>
      </p:sp>
      <p:sp>
        <p:nvSpPr>
          <p:cNvPr id="9" name="TextBox 8"/>
          <p:cNvSpPr txBox="1"/>
          <p:nvPr/>
        </p:nvSpPr>
        <p:spPr>
          <a:xfrm>
            <a:off x="641429" y="1043444"/>
            <a:ext cx="9023024" cy="369332"/>
          </a:xfrm>
          <a:prstGeom prst="rect">
            <a:avLst/>
          </a:prstGeom>
          <a:noFill/>
        </p:spPr>
        <p:txBody>
          <a:bodyPr wrap="square" rtlCol="0">
            <a:spAutoFit/>
          </a:bodyPr>
          <a:lstStyle/>
          <a:p>
            <a:pPr>
              <a:spcAft>
                <a:spcPts val="2400"/>
              </a:spcAft>
            </a:pPr>
            <a:r>
              <a:rPr lang="zh-CN" altLang="en-US" dirty="0" smtClean="0"/>
              <a:t>三、任务实现</a:t>
            </a:r>
            <a:endParaRPr lang="zh-CN" altLang="en-US" dirty="0"/>
          </a:p>
        </p:txBody>
      </p:sp>
      <p:sp>
        <p:nvSpPr>
          <p:cNvPr id="13" name="Rectangle 7"/>
          <p:cNvSpPr>
            <a:spLocks noChangeArrowheads="1"/>
          </p:cNvSpPr>
          <p:nvPr/>
        </p:nvSpPr>
        <p:spPr bwMode="auto">
          <a:xfrm>
            <a:off x="4853411" y="2983919"/>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Rectangle 1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Rectangle 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0" name="Rectangle 18"/>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5"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0" name="Rectangle 1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Rectangle 1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4" name="Rectangle 2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1" name="Rectangle 3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TextBox 14"/>
          <p:cNvSpPr txBox="1"/>
          <p:nvPr/>
        </p:nvSpPr>
        <p:spPr>
          <a:xfrm>
            <a:off x="469225" y="1407542"/>
            <a:ext cx="6330524" cy="3647152"/>
          </a:xfrm>
          <a:prstGeom prst="rect">
            <a:avLst/>
          </a:prstGeom>
          <a:noFill/>
        </p:spPr>
        <p:txBody>
          <a:bodyPr wrap="square" rtlCol="0">
            <a:spAutoFit/>
          </a:bodyPr>
          <a:lstStyle/>
          <a:p>
            <a:r>
              <a:rPr lang="zh-CN" altLang="zh-CN" sz="1100" dirty="0"/>
              <a:t>【</a:t>
            </a:r>
            <a:r>
              <a:rPr lang="en-US" altLang="zh-CN" sz="1100" dirty="0"/>
              <a:t>Step07</a:t>
            </a:r>
            <a:r>
              <a:rPr lang="zh-CN" altLang="zh-CN" sz="1100" dirty="0"/>
              <a:t>】绘制嘴巴。选择“椭圆形工具”绘制一个椭圆作为“卡通头像”的嘴巴，颜色填充为（</a:t>
            </a:r>
            <a:r>
              <a:rPr lang="en-US" altLang="zh-CN" sz="1100" dirty="0"/>
              <a:t>C:0,M:92,Y:82,K:0</a:t>
            </a:r>
            <a:r>
              <a:rPr lang="zh-CN" altLang="zh-CN" sz="1100" dirty="0"/>
              <a:t>），“轮廓宽度”为</a:t>
            </a:r>
            <a:r>
              <a:rPr lang="en-US" altLang="zh-CN" sz="1100" dirty="0"/>
              <a:t>0.75mm</a:t>
            </a:r>
            <a:r>
              <a:rPr lang="zh-CN" altLang="zh-CN" sz="1100" dirty="0"/>
              <a:t>，如图</a:t>
            </a:r>
            <a:r>
              <a:rPr lang="en-US" altLang="zh-CN" sz="1100" dirty="0"/>
              <a:t>4-15</a:t>
            </a:r>
            <a:r>
              <a:rPr lang="zh-CN" altLang="zh-CN" sz="1100" dirty="0"/>
              <a:t>所示，选择“钢笔工具”绘制如图</a:t>
            </a:r>
            <a:r>
              <a:rPr lang="en-US" altLang="zh-CN" sz="1100" dirty="0"/>
              <a:t>4-16</a:t>
            </a:r>
            <a:r>
              <a:rPr lang="zh-CN" altLang="zh-CN" sz="1100" dirty="0"/>
              <a:t>所示曲线，然后用曲线修剪椭圆，保留原始源对象，如图</a:t>
            </a:r>
            <a:r>
              <a:rPr lang="en-US" altLang="zh-CN" sz="1100" dirty="0"/>
              <a:t>4-17</a:t>
            </a:r>
            <a:r>
              <a:rPr lang="zh-CN" altLang="zh-CN" sz="1100" dirty="0"/>
              <a:t>所示，并拆分曲线，删除椭圆上半部分，如图</a:t>
            </a:r>
            <a:r>
              <a:rPr lang="en-US" altLang="zh-CN" sz="1100" dirty="0"/>
              <a:t>4-18</a:t>
            </a:r>
            <a:r>
              <a:rPr lang="zh-CN" altLang="zh-CN" sz="1100" dirty="0"/>
              <a:t>所示：</a:t>
            </a:r>
          </a:p>
          <a:p>
            <a:r>
              <a:rPr lang="zh-CN" altLang="zh-CN" sz="1100" dirty="0"/>
              <a:t>【</a:t>
            </a:r>
            <a:r>
              <a:rPr lang="en-US" altLang="zh-CN" sz="1100" dirty="0"/>
              <a:t>Step08</a:t>
            </a:r>
            <a:r>
              <a:rPr lang="zh-CN" altLang="zh-CN" sz="1100" dirty="0"/>
              <a:t>】绘制舌头。选择“贝塞尔工具”绘制舌头，选择“涂抹工具”进行形状调整，颜色填充为（</a:t>
            </a:r>
            <a:r>
              <a:rPr lang="en-US" altLang="zh-CN" sz="1100" dirty="0"/>
              <a:t>C:0,M:60,Y:60,K:0</a:t>
            </a:r>
            <a:r>
              <a:rPr lang="zh-CN" altLang="zh-CN" sz="1100" dirty="0"/>
              <a:t>），“轮廓宽度”为</a:t>
            </a:r>
            <a:r>
              <a:rPr lang="en-US" altLang="zh-CN" sz="1100" dirty="0"/>
              <a:t>0.75mm</a:t>
            </a:r>
            <a:r>
              <a:rPr lang="zh-CN" altLang="zh-CN" sz="1100" dirty="0"/>
              <a:t>如图</a:t>
            </a:r>
            <a:r>
              <a:rPr lang="en-US" altLang="zh-CN" sz="1100" dirty="0"/>
              <a:t>4-19</a:t>
            </a:r>
            <a:r>
              <a:rPr lang="zh-CN" altLang="zh-CN" sz="1100" dirty="0"/>
              <a:t>所示：</a:t>
            </a:r>
          </a:p>
          <a:p>
            <a:r>
              <a:rPr lang="zh-CN" altLang="zh-CN" sz="1100" dirty="0"/>
              <a:t>【</a:t>
            </a:r>
            <a:r>
              <a:rPr lang="en-US" altLang="zh-CN" sz="1100" dirty="0"/>
              <a:t>Step09</a:t>
            </a:r>
            <a:r>
              <a:rPr lang="zh-CN" altLang="zh-CN" sz="1100" dirty="0"/>
              <a:t>】绘制肚皮。选择“椭圆形工具”绘制一个椭圆作为“卡通头像”的肚皮，颜色填充为白色，“轮廓宽度”为</a:t>
            </a:r>
            <a:r>
              <a:rPr lang="en-US" altLang="zh-CN" sz="1100" dirty="0"/>
              <a:t>0.75mm</a:t>
            </a:r>
            <a:r>
              <a:rPr lang="zh-CN" altLang="zh-CN" sz="1100" dirty="0"/>
              <a:t>，并把顺序调整到嘴巴下方，如图</a:t>
            </a:r>
            <a:r>
              <a:rPr lang="en-US" altLang="zh-CN" sz="1100" dirty="0"/>
              <a:t>4-20</a:t>
            </a:r>
            <a:r>
              <a:rPr lang="zh-CN" altLang="zh-CN" sz="1100" dirty="0"/>
              <a:t>所示。</a:t>
            </a:r>
          </a:p>
          <a:p>
            <a:r>
              <a:rPr lang="zh-CN" altLang="zh-CN" sz="1100" dirty="0"/>
              <a:t>【</a:t>
            </a:r>
            <a:r>
              <a:rPr lang="en-US" altLang="zh-CN" sz="1100" dirty="0"/>
              <a:t>Step10</a:t>
            </a:r>
            <a:r>
              <a:rPr lang="zh-CN" altLang="zh-CN" sz="1100" dirty="0"/>
              <a:t>】绘制绳子。选择“矩形工具”绘制矩形条，颜色填充为（</a:t>
            </a:r>
            <a:r>
              <a:rPr lang="en-US" altLang="zh-CN" sz="1100" dirty="0"/>
              <a:t>C:0,M:92,Y:82,K:0</a:t>
            </a:r>
            <a:r>
              <a:rPr lang="zh-CN" altLang="zh-CN" sz="1100" dirty="0"/>
              <a:t>），</a:t>
            </a:r>
          </a:p>
          <a:p>
            <a:r>
              <a:rPr lang="zh-CN" altLang="zh-CN" sz="1100" dirty="0"/>
              <a:t>“轮廓宽度”为</a:t>
            </a:r>
            <a:r>
              <a:rPr lang="en-US" altLang="zh-CN" sz="1100" dirty="0"/>
              <a:t>0.75mm</a:t>
            </a:r>
            <a:r>
              <a:rPr lang="zh-CN" altLang="zh-CN" sz="1100" dirty="0"/>
              <a:t>，选择“涂抹工具”进行形状调整，如图</a:t>
            </a:r>
            <a:r>
              <a:rPr lang="en-US" altLang="zh-CN" sz="1100" dirty="0"/>
              <a:t>4-21</a:t>
            </a:r>
            <a:r>
              <a:rPr lang="zh-CN" altLang="zh-CN" sz="1100" dirty="0"/>
              <a:t>所示：</a:t>
            </a:r>
          </a:p>
          <a:p>
            <a:r>
              <a:rPr lang="zh-CN" altLang="zh-CN" sz="1100" dirty="0"/>
              <a:t>【</a:t>
            </a:r>
            <a:r>
              <a:rPr lang="en-US" altLang="zh-CN" sz="1100" dirty="0"/>
              <a:t>Step11</a:t>
            </a:r>
            <a:r>
              <a:rPr lang="zh-CN" altLang="zh-CN" sz="1100" dirty="0"/>
              <a:t>】绘制铃铛。选择“椭圆形工具”绘制一个椭圆作为“卡通头像”铃铛外轮廓，颜色填充为（</a:t>
            </a:r>
            <a:r>
              <a:rPr lang="en-US" altLang="zh-CN" sz="1100" dirty="0"/>
              <a:t>C:17,M:6,Y:98,K:0</a:t>
            </a:r>
            <a:r>
              <a:rPr lang="zh-CN" altLang="zh-CN" sz="1100" dirty="0"/>
              <a:t>），“轮廓宽度”为</a:t>
            </a:r>
            <a:r>
              <a:rPr lang="en-US" altLang="zh-CN" sz="1100" dirty="0"/>
              <a:t>0.75mm</a:t>
            </a:r>
            <a:r>
              <a:rPr lang="zh-CN" altLang="zh-CN" sz="1100" dirty="0"/>
              <a:t>，并选择“钢笔工具”绘制弧线及小竖线，选择“椭圆形工具”绘制正圆，颜色填充为黑色，轮廓色为无，如图</a:t>
            </a:r>
            <a:r>
              <a:rPr lang="en-US" altLang="zh-CN" sz="1100" dirty="0"/>
              <a:t>4-22</a:t>
            </a:r>
            <a:r>
              <a:rPr lang="zh-CN" altLang="zh-CN" sz="1100" dirty="0"/>
              <a:t>所示。</a:t>
            </a:r>
          </a:p>
          <a:p>
            <a:r>
              <a:rPr lang="zh-CN" altLang="zh-CN" sz="1100" dirty="0"/>
              <a:t>【</a:t>
            </a:r>
            <a:r>
              <a:rPr lang="en-US" altLang="zh-CN" sz="1100" dirty="0"/>
              <a:t>Step12</a:t>
            </a:r>
            <a:r>
              <a:rPr lang="zh-CN" altLang="zh-CN" sz="1100" dirty="0"/>
              <a:t>】绘制口袋。选择“椭圆形工具”绘制一个椭圆，颜色填充为白色，“轮廓宽度”为</a:t>
            </a:r>
            <a:r>
              <a:rPr lang="en-US" altLang="zh-CN" sz="1100" dirty="0"/>
              <a:t>0.75mm</a:t>
            </a:r>
            <a:r>
              <a:rPr lang="zh-CN" altLang="zh-CN" sz="1100" dirty="0"/>
              <a:t>，并选择“钢笔工具”绘制一条直线，然后用直线来修剪椭圆，如图所示，接着将修剪好的椭圆拆分，再删除上半部分，得到最终图形，如图</a:t>
            </a:r>
            <a:r>
              <a:rPr lang="en-US" altLang="zh-CN" sz="1100" dirty="0"/>
              <a:t>4-23</a:t>
            </a:r>
            <a:r>
              <a:rPr lang="zh-CN" altLang="zh-CN" sz="1100" dirty="0"/>
              <a:t>所示。</a:t>
            </a:r>
          </a:p>
          <a:p>
            <a:r>
              <a:rPr lang="zh-CN" altLang="zh-CN" sz="1100" dirty="0"/>
              <a:t>【</a:t>
            </a:r>
            <a:r>
              <a:rPr lang="en-US" altLang="zh-CN" sz="1100" dirty="0"/>
              <a:t>Step13</a:t>
            </a:r>
            <a:r>
              <a:rPr lang="zh-CN" altLang="zh-CN" sz="1100" dirty="0"/>
              <a:t>】绘制投影。选择“椭圆形工具”绘制一个椭圆，颜色填充为（</a:t>
            </a:r>
            <a:r>
              <a:rPr lang="en-US" altLang="zh-CN" sz="1100" dirty="0"/>
              <a:t>C:17,M:6,Y:98,K:0</a:t>
            </a:r>
            <a:r>
              <a:rPr lang="zh-CN" altLang="zh-CN" sz="1100" dirty="0"/>
              <a:t>），“轮廓宽度”为无，调整椭圆透明度为</a:t>
            </a:r>
            <a:r>
              <a:rPr lang="en-US" altLang="zh-CN" sz="1100" dirty="0"/>
              <a:t>10</a:t>
            </a:r>
            <a:r>
              <a:rPr lang="zh-CN" altLang="zh-CN" sz="1100" dirty="0"/>
              <a:t>，放到如图</a:t>
            </a:r>
            <a:r>
              <a:rPr lang="en-US" altLang="zh-CN" sz="1100" dirty="0"/>
              <a:t>4-24</a:t>
            </a:r>
            <a:r>
              <a:rPr lang="zh-CN" altLang="zh-CN" sz="1100" dirty="0"/>
              <a:t>所示位置。</a:t>
            </a:r>
          </a:p>
          <a:p>
            <a:r>
              <a:rPr lang="zh-CN" altLang="zh-CN" sz="1100" dirty="0"/>
              <a:t>【</a:t>
            </a:r>
            <a:r>
              <a:rPr lang="en-US" altLang="zh-CN" sz="1100" dirty="0"/>
              <a:t>Step14</a:t>
            </a:r>
            <a:r>
              <a:rPr lang="zh-CN" altLang="zh-CN" sz="1100" dirty="0"/>
              <a:t>】打开“项目</a:t>
            </a:r>
            <a:r>
              <a:rPr lang="en-US" altLang="zh-CN" sz="1100" dirty="0"/>
              <a:t>4-</a:t>
            </a:r>
            <a:r>
              <a:rPr lang="zh-CN" altLang="zh-CN" sz="1100" dirty="0"/>
              <a:t>素材</a:t>
            </a:r>
            <a:r>
              <a:rPr lang="en-US" altLang="zh-CN" sz="1100" dirty="0"/>
              <a:t>-4.1</a:t>
            </a:r>
            <a:r>
              <a:rPr lang="zh-CN" altLang="zh-CN" sz="1100" dirty="0"/>
              <a:t>哆啦</a:t>
            </a:r>
            <a:r>
              <a:rPr lang="en-US" altLang="zh-CN" sz="1100" dirty="0"/>
              <a:t>A</a:t>
            </a:r>
            <a:r>
              <a:rPr lang="zh-CN" altLang="zh-CN" sz="1100" dirty="0"/>
              <a:t>梦背景素材”，把绘制好的多啦</a:t>
            </a:r>
            <a:r>
              <a:rPr lang="en-US" altLang="zh-CN" sz="1100" dirty="0"/>
              <a:t>A</a:t>
            </a:r>
            <a:r>
              <a:rPr lang="zh-CN" altLang="zh-CN" sz="1100" dirty="0"/>
              <a:t>梦头像全部选中并群组，移动到哆啦</a:t>
            </a:r>
            <a:r>
              <a:rPr lang="en-US" altLang="zh-CN" sz="1100" dirty="0"/>
              <a:t>A</a:t>
            </a:r>
            <a:r>
              <a:rPr lang="zh-CN" altLang="zh-CN" sz="1100" dirty="0"/>
              <a:t>梦背景素材上，完成最终效果如图</a:t>
            </a:r>
            <a:r>
              <a:rPr lang="en-US" altLang="zh-CN" sz="1100" dirty="0"/>
              <a:t>4-25</a:t>
            </a:r>
            <a:r>
              <a:rPr lang="zh-CN" altLang="zh-CN" sz="1100" dirty="0"/>
              <a:t>所示：</a:t>
            </a:r>
          </a:p>
          <a:p>
            <a:endParaRPr lang="en-US" altLang="zh-CN" sz="1100" dirty="0" smtClean="0"/>
          </a:p>
        </p:txBody>
      </p:sp>
      <p:sp>
        <p:nvSpPr>
          <p:cNvPr id="16"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52" name="Rectangle 1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61" name="Rectangle 2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66" name="Rectangle 34"/>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71" name="Rectangle 4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76" name="Rectangle 52"/>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81" name="Rectangle 60"/>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2" name="Rectangle 14"/>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7" name="Rectangle 22"/>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172" name="Rectangle 31"/>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177" name="Rectangle 40"/>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183" name="Rectangle 51"/>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4" name="Group 17"/>
          <p:cNvGrpSpPr>
            <a:grpSpLocks noChangeAspect="1"/>
          </p:cNvGrpSpPr>
          <p:nvPr/>
        </p:nvGrpSpPr>
        <p:grpSpPr bwMode="auto">
          <a:xfrm>
            <a:off x="6841268" y="942935"/>
            <a:ext cx="1080720" cy="932908"/>
            <a:chOff x="4690" y="9579"/>
            <a:chExt cx="1932" cy="1669"/>
          </a:xfrm>
        </p:grpSpPr>
        <p:sp>
          <p:nvSpPr>
            <p:cNvPr id="5" name="AutoShape 20"/>
            <p:cNvSpPr>
              <a:spLocks noChangeAspect="1" noChangeArrowheads="1" noTextEdit="1"/>
            </p:cNvSpPr>
            <p:nvPr/>
          </p:nvSpPr>
          <p:spPr bwMode="auto">
            <a:xfrm>
              <a:off x="4690" y="9579"/>
              <a:ext cx="1932" cy="166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115" name="Picture 19" descr="11"/>
            <p:cNvPicPr>
              <a:picLocks noChangeAspect="1" noChangeArrowheads="1"/>
            </p:cNvPicPr>
            <p:nvPr/>
          </p:nvPicPr>
          <p:blipFill>
            <a:blip r:embed="rId3" cstate="print">
              <a:extLst>
                <a:ext uri="{28A0092B-C50C-407E-A947-70E740481C1C}">
                  <a14:useLocalDpi xmlns:a14="http://schemas.microsoft.com/office/drawing/2010/main" val="0"/>
                </a:ext>
              </a:extLst>
            </a:blip>
            <a:srcRect l="17592" t="10747" r="15318" b="7031"/>
            <a:stretch>
              <a:fillRect/>
            </a:stretch>
          </p:blipFill>
          <p:spPr bwMode="auto">
            <a:xfrm>
              <a:off x="4957" y="9579"/>
              <a:ext cx="1322" cy="1321"/>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18"/>
            <p:cNvSpPr txBox="1">
              <a:spLocks noChangeArrowheads="1"/>
            </p:cNvSpPr>
            <p:nvPr/>
          </p:nvSpPr>
          <p:spPr bwMode="auto">
            <a:xfrm>
              <a:off x="5209" y="10900"/>
              <a:ext cx="797"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4-14</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8" name="Group 13"/>
          <p:cNvGrpSpPr>
            <a:grpSpLocks noChangeAspect="1"/>
          </p:cNvGrpSpPr>
          <p:nvPr/>
        </p:nvGrpSpPr>
        <p:grpSpPr bwMode="auto">
          <a:xfrm>
            <a:off x="8589415" y="1273969"/>
            <a:ext cx="1067118" cy="601874"/>
            <a:chOff x="2153" y="9579"/>
            <a:chExt cx="1963" cy="1108"/>
          </a:xfrm>
        </p:grpSpPr>
        <p:sp>
          <p:nvSpPr>
            <p:cNvPr id="7191" name="AutoShape 16"/>
            <p:cNvSpPr>
              <a:spLocks noChangeAspect="1" noChangeArrowheads="1" noTextEdit="1"/>
            </p:cNvSpPr>
            <p:nvPr/>
          </p:nvSpPr>
          <p:spPr bwMode="auto">
            <a:xfrm>
              <a:off x="2153" y="9579"/>
              <a:ext cx="1963" cy="110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111" name="Picture 15" descr="12"/>
            <p:cNvPicPr>
              <a:picLocks noChangeAspect="1" noChangeArrowheads="1"/>
            </p:cNvPicPr>
            <p:nvPr/>
          </p:nvPicPr>
          <p:blipFill>
            <a:blip r:embed="rId4">
              <a:extLst>
                <a:ext uri="{28A0092B-C50C-407E-A947-70E740481C1C}">
                  <a14:useLocalDpi xmlns:a14="http://schemas.microsoft.com/office/drawing/2010/main" val="0"/>
                </a:ext>
              </a:extLst>
            </a:blip>
            <a:srcRect l="24034" t="17087" r="23662" b="27617"/>
            <a:stretch>
              <a:fillRect/>
            </a:stretch>
          </p:blipFill>
          <p:spPr bwMode="auto">
            <a:xfrm>
              <a:off x="2360" y="9579"/>
              <a:ext cx="1467" cy="760"/>
            </a:xfrm>
            <a:prstGeom prst="rect">
              <a:avLst/>
            </a:prstGeom>
            <a:noFill/>
            <a:extLst>
              <a:ext uri="{909E8E84-426E-40DD-AFC4-6F175D3DCCD1}">
                <a14:hiddenFill xmlns:a14="http://schemas.microsoft.com/office/drawing/2010/main">
                  <a:solidFill>
                    <a:srgbClr val="FFFFFF"/>
                  </a:solidFill>
                </a14:hiddenFill>
              </a:ext>
            </a:extLst>
          </p:spPr>
        </p:pic>
        <p:sp>
          <p:nvSpPr>
            <p:cNvPr id="7192" name="Text Box 14"/>
            <p:cNvSpPr txBox="1">
              <a:spLocks noChangeArrowheads="1"/>
            </p:cNvSpPr>
            <p:nvPr/>
          </p:nvSpPr>
          <p:spPr bwMode="auto">
            <a:xfrm>
              <a:off x="2591" y="10339"/>
              <a:ext cx="911"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4-15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7193" name="Group 9"/>
          <p:cNvGrpSpPr>
            <a:grpSpLocks noChangeAspect="1"/>
          </p:cNvGrpSpPr>
          <p:nvPr/>
        </p:nvGrpSpPr>
        <p:grpSpPr bwMode="auto">
          <a:xfrm>
            <a:off x="10031966" y="1237850"/>
            <a:ext cx="1119052" cy="581425"/>
            <a:chOff x="4914" y="3424"/>
            <a:chExt cx="2214" cy="1150"/>
          </a:xfrm>
        </p:grpSpPr>
        <p:sp>
          <p:nvSpPr>
            <p:cNvPr id="7196" name="AutoShape 12"/>
            <p:cNvSpPr>
              <a:spLocks noChangeAspect="1" noChangeArrowheads="1" noTextEdit="1"/>
            </p:cNvSpPr>
            <p:nvPr/>
          </p:nvSpPr>
          <p:spPr bwMode="auto">
            <a:xfrm>
              <a:off x="4914" y="3424"/>
              <a:ext cx="2214" cy="11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107" name="Picture 11" descr="13"/>
            <p:cNvPicPr>
              <a:picLocks noChangeAspect="1" noChangeArrowheads="1"/>
            </p:cNvPicPr>
            <p:nvPr/>
          </p:nvPicPr>
          <p:blipFill>
            <a:blip r:embed="rId5">
              <a:extLst>
                <a:ext uri="{28A0092B-C50C-407E-A947-70E740481C1C}">
                  <a14:useLocalDpi xmlns:a14="http://schemas.microsoft.com/office/drawing/2010/main" val="0"/>
                </a:ext>
              </a:extLst>
            </a:blip>
            <a:srcRect l="11191" t="24969" r="15898" b="21098"/>
            <a:stretch>
              <a:fillRect/>
            </a:stretch>
          </p:blipFill>
          <p:spPr bwMode="auto">
            <a:xfrm>
              <a:off x="4914" y="3424"/>
              <a:ext cx="2095" cy="749"/>
            </a:xfrm>
            <a:prstGeom prst="rect">
              <a:avLst/>
            </a:prstGeom>
            <a:noFill/>
            <a:extLst>
              <a:ext uri="{909E8E84-426E-40DD-AFC4-6F175D3DCCD1}">
                <a14:hiddenFill xmlns:a14="http://schemas.microsoft.com/office/drawing/2010/main">
                  <a:solidFill>
                    <a:srgbClr val="FFFFFF"/>
                  </a:solidFill>
                </a14:hiddenFill>
              </a:ext>
            </a:extLst>
          </p:spPr>
        </p:pic>
        <p:sp>
          <p:nvSpPr>
            <p:cNvPr id="7197" name="Text Box 10"/>
            <p:cNvSpPr txBox="1">
              <a:spLocks noChangeArrowheads="1"/>
            </p:cNvSpPr>
            <p:nvPr/>
          </p:nvSpPr>
          <p:spPr bwMode="auto">
            <a:xfrm>
              <a:off x="5521" y="4173"/>
              <a:ext cx="942"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4-16</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7198" name="Group 5"/>
          <p:cNvGrpSpPr>
            <a:grpSpLocks noChangeAspect="1"/>
          </p:cNvGrpSpPr>
          <p:nvPr/>
        </p:nvGrpSpPr>
        <p:grpSpPr bwMode="auto">
          <a:xfrm>
            <a:off x="6898472" y="1978292"/>
            <a:ext cx="1065462" cy="1004058"/>
            <a:chOff x="2237" y="10762"/>
            <a:chExt cx="2030" cy="1913"/>
          </a:xfrm>
        </p:grpSpPr>
        <p:sp>
          <p:nvSpPr>
            <p:cNvPr id="7199" name="AutoShape 8"/>
            <p:cNvSpPr>
              <a:spLocks noChangeAspect="1" noChangeArrowheads="1" noTextEdit="1"/>
            </p:cNvSpPr>
            <p:nvPr/>
          </p:nvSpPr>
          <p:spPr bwMode="auto">
            <a:xfrm>
              <a:off x="2237" y="10762"/>
              <a:ext cx="2030" cy="191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103" name="Picture 7" descr="14"/>
            <p:cNvPicPr>
              <a:picLocks noChangeAspect="1" noChangeArrowheads="1"/>
            </p:cNvPicPr>
            <p:nvPr/>
          </p:nvPicPr>
          <p:blipFill>
            <a:blip r:embed="rId6" cstate="print">
              <a:extLst>
                <a:ext uri="{28A0092B-C50C-407E-A947-70E740481C1C}">
                  <a14:useLocalDpi xmlns:a14="http://schemas.microsoft.com/office/drawing/2010/main" val="0"/>
                </a:ext>
              </a:extLst>
            </a:blip>
            <a:srcRect r="1700" b="31914"/>
            <a:stretch>
              <a:fillRect/>
            </a:stretch>
          </p:blipFill>
          <p:spPr bwMode="auto">
            <a:xfrm>
              <a:off x="2360" y="10762"/>
              <a:ext cx="1907" cy="1533"/>
            </a:xfrm>
            <a:prstGeom prst="rect">
              <a:avLst/>
            </a:prstGeom>
            <a:noFill/>
            <a:extLst>
              <a:ext uri="{909E8E84-426E-40DD-AFC4-6F175D3DCCD1}">
                <a14:hiddenFill xmlns:a14="http://schemas.microsoft.com/office/drawing/2010/main">
                  <a:solidFill>
                    <a:srgbClr val="FFFFFF"/>
                  </a:solidFill>
                </a14:hiddenFill>
              </a:ext>
            </a:extLst>
          </p:spPr>
        </p:pic>
        <p:sp>
          <p:nvSpPr>
            <p:cNvPr id="5153" name="Text Box 6"/>
            <p:cNvSpPr txBox="1">
              <a:spLocks noChangeArrowheads="1"/>
            </p:cNvSpPr>
            <p:nvPr/>
          </p:nvSpPr>
          <p:spPr bwMode="auto">
            <a:xfrm>
              <a:off x="2910" y="12295"/>
              <a:ext cx="901" cy="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4-17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5154" name="Group 1"/>
          <p:cNvGrpSpPr>
            <a:grpSpLocks noChangeAspect="1"/>
          </p:cNvGrpSpPr>
          <p:nvPr/>
        </p:nvGrpSpPr>
        <p:grpSpPr bwMode="auto">
          <a:xfrm>
            <a:off x="8528527" y="2161802"/>
            <a:ext cx="1081638" cy="540819"/>
            <a:chOff x="5044" y="1759"/>
            <a:chExt cx="1954" cy="978"/>
          </a:xfrm>
        </p:grpSpPr>
        <p:sp>
          <p:nvSpPr>
            <p:cNvPr id="5155" name="AutoShape 4"/>
            <p:cNvSpPr>
              <a:spLocks noChangeAspect="1" noChangeArrowheads="1" noTextEdit="1"/>
            </p:cNvSpPr>
            <p:nvPr/>
          </p:nvSpPr>
          <p:spPr bwMode="auto">
            <a:xfrm>
              <a:off x="5044" y="1759"/>
              <a:ext cx="1954" cy="97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099" name="Picture 3" descr="15"/>
            <p:cNvPicPr>
              <a:picLocks noChangeAspect="1" noChangeArrowheads="1"/>
            </p:cNvPicPr>
            <p:nvPr/>
          </p:nvPicPr>
          <p:blipFill>
            <a:blip r:embed="rId7">
              <a:extLst>
                <a:ext uri="{28A0092B-C50C-407E-A947-70E740481C1C}">
                  <a14:useLocalDpi xmlns:a14="http://schemas.microsoft.com/office/drawing/2010/main" val="0"/>
                </a:ext>
              </a:extLst>
            </a:blip>
            <a:srcRect l="18172" t="32278" r="17021" b="30345"/>
            <a:stretch>
              <a:fillRect/>
            </a:stretch>
          </p:blipFill>
          <p:spPr bwMode="auto">
            <a:xfrm>
              <a:off x="5044" y="1759"/>
              <a:ext cx="1954" cy="686"/>
            </a:xfrm>
            <a:prstGeom prst="rect">
              <a:avLst/>
            </a:prstGeom>
            <a:noFill/>
            <a:extLst>
              <a:ext uri="{909E8E84-426E-40DD-AFC4-6F175D3DCCD1}">
                <a14:hiddenFill xmlns:a14="http://schemas.microsoft.com/office/drawing/2010/main">
                  <a:solidFill>
                    <a:srgbClr val="FFFFFF"/>
                  </a:solidFill>
                </a14:hiddenFill>
              </a:ext>
            </a:extLst>
          </p:spPr>
        </p:pic>
        <p:sp>
          <p:nvSpPr>
            <p:cNvPr id="5156" name="Text Box 2"/>
            <p:cNvSpPr txBox="1">
              <a:spLocks noChangeArrowheads="1"/>
            </p:cNvSpPr>
            <p:nvPr/>
          </p:nvSpPr>
          <p:spPr bwMode="auto">
            <a:xfrm>
              <a:off x="5630" y="2335"/>
              <a:ext cx="890" cy="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4-18</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5157" name="Rectangle 21"/>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58" name="Rectangle 23"/>
          <p:cNvSpPr>
            <a:spLocks noChangeArrowheads="1"/>
          </p:cNvSpPr>
          <p:nvPr/>
        </p:nvSpPr>
        <p:spPr bwMode="auto">
          <a:xfrm>
            <a:off x="0" y="16795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59" name="Rectangle 25"/>
          <p:cNvSpPr>
            <a:spLocks noChangeArrowheads="1"/>
          </p:cNvSpPr>
          <p:nvPr/>
        </p:nvSpPr>
        <p:spPr bwMode="auto">
          <a:xfrm>
            <a:off x="0" y="249078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60" name="Rectangle 27"/>
          <p:cNvSpPr>
            <a:spLocks noChangeArrowheads="1"/>
          </p:cNvSpPr>
          <p:nvPr/>
        </p:nvSpPr>
        <p:spPr bwMode="auto">
          <a:xfrm>
            <a:off x="0" y="33337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62" name="Rectangle 29"/>
          <p:cNvSpPr>
            <a:spLocks noChangeArrowheads="1"/>
          </p:cNvSpPr>
          <p:nvPr/>
        </p:nvSpPr>
        <p:spPr bwMode="auto">
          <a:xfrm>
            <a:off x="0" y="473551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63" name="Rectangle 31"/>
          <p:cNvSpPr>
            <a:spLocks noChangeArrowheads="1"/>
          </p:cNvSpPr>
          <p:nvPr/>
        </p:nvSpPr>
        <p:spPr bwMode="auto">
          <a:xfrm>
            <a:off x="0" y="54514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64" name="Rectangle 36"/>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165" name="Group 32"/>
          <p:cNvGrpSpPr>
            <a:grpSpLocks noChangeAspect="1"/>
          </p:cNvGrpSpPr>
          <p:nvPr/>
        </p:nvGrpSpPr>
        <p:grpSpPr bwMode="auto">
          <a:xfrm>
            <a:off x="10219017" y="2135221"/>
            <a:ext cx="783116" cy="593983"/>
            <a:chOff x="2476" y="3950"/>
            <a:chExt cx="1661" cy="1259"/>
          </a:xfrm>
        </p:grpSpPr>
        <p:sp>
          <p:nvSpPr>
            <p:cNvPr id="5167" name="AutoShape 35"/>
            <p:cNvSpPr>
              <a:spLocks noChangeAspect="1" noChangeArrowheads="1" noTextEdit="1"/>
            </p:cNvSpPr>
            <p:nvPr/>
          </p:nvSpPr>
          <p:spPr bwMode="auto">
            <a:xfrm>
              <a:off x="2476" y="3950"/>
              <a:ext cx="1661" cy="125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130" name="Picture 34" descr="16"/>
            <p:cNvPicPr>
              <a:picLocks noChangeAspect="1" noChangeArrowheads="1"/>
            </p:cNvPicPr>
            <p:nvPr/>
          </p:nvPicPr>
          <p:blipFill>
            <a:blip r:embed="rId8" cstate="print">
              <a:extLst>
                <a:ext uri="{28A0092B-C50C-407E-A947-70E740481C1C}">
                  <a14:useLocalDpi xmlns:a14="http://schemas.microsoft.com/office/drawing/2010/main" val="0"/>
                </a:ext>
              </a:extLst>
            </a:blip>
            <a:srcRect l="5988" r="8401"/>
            <a:stretch>
              <a:fillRect/>
            </a:stretch>
          </p:blipFill>
          <p:spPr bwMode="auto">
            <a:xfrm>
              <a:off x="2476" y="3950"/>
              <a:ext cx="1661" cy="918"/>
            </a:xfrm>
            <a:prstGeom prst="rect">
              <a:avLst/>
            </a:prstGeom>
            <a:noFill/>
            <a:extLst>
              <a:ext uri="{909E8E84-426E-40DD-AFC4-6F175D3DCCD1}">
                <a14:hiddenFill xmlns:a14="http://schemas.microsoft.com/office/drawing/2010/main">
                  <a:solidFill>
                    <a:srgbClr val="FFFFFF"/>
                  </a:solidFill>
                </a14:hiddenFill>
              </a:ext>
            </a:extLst>
          </p:spPr>
        </p:pic>
        <p:sp>
          <p:nvSpPr>
            <p:cNvPr id="5168" name="Text Box 33"/>
            <p:cNvSpPr txBox="1">
              <a:spLocks noChangeArrowheads="1"/>
            </p:cNvSpPr>
            <p:nvPr/>
          </p:nvSpPr>
          <p:spPr bwMode="auto">
            <a:xfrm>
              <a:off x="2921" y="4868"/>
              <a:ext cx="806"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4-19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5169" name="Rectangle 38"/>
          <p:cNvSpPr>
            <a:spLocks noChangeArrowheads="1"/>
          </p:cNvSpPr>
          <p:nvPr/>
        </p:nvSpPr>
        <p:spPr bwMode="auto">
          <a:xfrm>
            <a:off x="0" y="13795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70" name="Rectangle 43"/>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5172" name="Group 39"/>
          <p:cNvGrpSpPr>
            <a:grpSpLocks noChangeAspect="1"/>
          </p:cNvGrpSpPr>
          <p:nvPr/>
        </p:nvGrpSpPr>
        <p:grpSpPr bwMode="auto">
          <a:xfrm>
            <a:off x="7131586" y="3062367"/>
            <a:ext cx="769466" cy="958203"/>
            <a:chOff x="5022" y="6805"/>
            <a:chExt cx="1493" cy="1860"/>
          </a:xfrm>
        </p:grpSpPr>
        <p:sp>
          <p:nvSpPr>
            <p:cNvPr id="5173" name="AutoShape 42"/>
            <p:cNvSpPr>
              <a:spLocks noChangeAspect="1" noChangeArrowheads="1" noTextEdit="1"/>
            </p:cNvSpPr>
            <p:nvPr/>
          </p:nvSpPr>
          <p:spPr bwMode="auto">
            <a:xfrm>
              <a:off x="5022" y="6805"/>
              <a:ext cx="1493" cy="186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137" name="Picture 41" descr="17"/>
            <p:cNvPicPr>
              <a:picLocks noChangeAspect="1" noChangeArrowheads="1"/>
            </p:cNvPicPr>
            <p:nvPr/>
          </p:nvPicPr>
          <p:blipFill>
            <a:blip r:embed="rId9" cstate="print">
              <a:extLst>
                <a:ext uri="{28A0092B-C50C-407E-A947-70E740481C1C}">
                  <a14:useLocalDpi xmlns:a14="http://schemas.microsoft.com/office/drawing/2010/main" val="0"/>
                </a:ext>
              </a:extLst>
            </a:blip>
            <a:srcRect l="20998" t="7199" r="19620" b="11420"/>
            <a:stretch>
              <a:fillRect/>
            </a:stretch>
          </p:blipFill>
          <p:spPr bwMode="auto">
            <a:xfrm>
              <a:off x="5022" y="6805"/>
              <a:ext cx="1493" cy="1514"/>
            </a:xfrm>
            <a:prstGeom prst="rect">
              <a:avLst/>
            </a:prstGeom>
            <a:noFill/>
            <a:extLst>
              <a:ext uri="{909E8E84-426E-40DD-AFC4-6F175D3DCCD1}">
                <a14:hiddenFill xmlns:a14="http://schemas.microsoft.com/office/drawing/2010/main">
                  <a:solidFill>
                    <a:srgbClr val="FFFFFF"/>
                  </a:solidFill>
                </a14:hiddenFill>
              </a:ext>
            </a:extLst>
          </p:spPr>
        </p:pic>
        <p:sp>
          <p:nvSpPr>
            <p:cNvPr id="5174" name="Text Box 40"/>
            <p:cNvSpPr txBox="1">
              <a:spLocks noChangeArrowheads="1"/>
            </p:cNvSpPr>
            <p:nvPr/>
          </p:nvSpPr>
          <p:spPr bwMode="auto">
            <a:xfrm>
              <a:off x="5283" y="8319"/>
              <a:ext cx="891"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4-20</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5175" name="Rectangle 45"/>
          <p:cNvSpPr>
            <a:spLocks noChangeArrowheads="1"/>
          </p:cNvSpPr>
          <p:nvPr/>
        </p:nvSpPr>
        <p:spPr bwMode="auto">
          <a:xfrm>
            <a:off x="0" y="18192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77" name="Rectangle 50"/>
          <p:cNvSpPr>
            <a:spLocks noChangeArrowheads="1"/>
          </p:cNvSpPr>
          <p:nvPr/>
        </p:nvSpPr>
        <p:spPr bwMode="auto">
          <a:xfrm>
            <a:off x="152400" y="15240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5178" name="Group 46"/>
          <p:cNvGrpSpPr>
            <a:grpSpLocks noChangeAspect="1"/>
          </p:cNvGrpSpPr>
          <p:nvPr/>
        </p:nvGrpSpPr>
        <p:grpSpPr bwMode="auto">
          <a:xfrm>
            <a:off x="8638319" y="3062367"/>
            <a:ext cx="865946" cy="859625"/>
            <a:chOff x="2183" y="6805"/>
            <a:chExt cx="1780" cy="1768"/>
          </a:xfrm>
        </p:grpSpPr>
        <p:sp>
          <p:nvSpPr>
            <p:cNvPr id="5179" name="AutoShape 49"/>
            <p:cNvSpPr>
              <a:spLocks noChangeAspect="1" noChangeArrowheads="1" noTextEdit="1"/>
            </p:cNvSpPr>
            <p:nvPr/>
          </p:nvSpPr>
          <p:spPr bwMode="auto">
            <a:xfrm>
              <a:off x="2183" y="6805"/>
              <a:ext cx="1780" cy="17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144" name="Picture 48" descr="18"/>
            <p:cNvPicPr>
              <a:picLocks noChangeAspect="1" noChangeArrowheads="1"/>
            </p:cNvPicPr>
            <p:nvPr/>
          </p:nvPicPr>
          <p:blipFill>
            <a:blip r:embed="rId10" cstate="print">
              <a:extLst>
                <a:ext uri="{28A0092B-C50C-407E-A947-70E740481C1C}">
                  <a14:useLocalDpi xmlns:a14="http://schemas.microsoft.com/office/drawing/2010/main" val="0"/>
                </a:ext>
              </a:extLst>
            </a:blip>
            <a:srcRect l="21942" t="12379" r="24316" b="8098"/>
            <a:stretch>
              <a:fillRect/>
            </a:stretch>
          </p:blipFill>
          <p:spPr bwMode="auto">
            <a:xfrm>
              <a:off x="2360" y="6805"/>
              <a:ext cx="1418" cy="1410"/>
            </a:xfrm>
            <a:prstGeom prst="rect">
              <a:avLst/>
            </a:prstGeom>
            <a:noFill/>
            <a:extLst>
              <a:ext uri="{909E8E84-426E-40DD-AFC4-6F175D3DCCD1}">
                <a14:hiddenFill xmlns:a14="http://schemas.microsoft.com/office/drawing/2010/main">
                  <a:solidFill>
                    <a:srgbClr val="FFFFFF"/>
                  </a:solidFill>
                </a14:hiddenFill>
              </a:ext>
            </a:extLst>
          </p:spPr>
        </p:pic>
        <p:sp>
          <p:nvSpPr>
            <p:cNvPr id="5180" name="Text Box 47"/>
            <p:cNvSpPr txBox="1">
              <a:spLocks noChangeArrowheads="1"/>
            </p:cNvSpPr>
            <p:nvPr/>
          </p:nvSpPr>
          <p:spPr bwMode="auto">
            <a:xfrm>
              <a:off x="2536" y="8215"/>
              <a:ext cx="921"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4-21</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5182" name="Rectangle 5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183" name="Group 52"/>
          <p:cNvGrpSpPr>
            <a:grpSpLocks noChangeAspect="1"/>
          </p:cNvGrpSpPr>
          <p:nvPr/>
        </p:nvGrpSpPr>
        <p:grpSpPr bwMode="auto">
          <a:xfrm>
            <a:off x="10176143" y="2988369"/>
            <a:ext cx="974875" cy="950503"/>
            <a:chOff x="4775" y="8946"/>
            <a:chExt cx="1822" cy="1774"/>
          </a:xfrm>
        </p:grpSpPr>
        <p:sp>
          <p:nvSpPr>
            <p:cNvPr id="32" name="AutoShape 55"/>
            <p:cNvSpPr>
              <a:spLocks noChangeAspect="1" noChangeArrowheads="1" noTextEdit="1"/>
            </p:cNvSpPr>
            <p:nvPr/>
          </p:nvSpPr>
          <p:spPr bwMode="auto">
            <a:xfrm>
              <a:off x="4775" y="8946"/>
              <a:ext cx="1822" cy="177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150" name="Picture 54" descr="19"/>
            <p:cNvPicPr>
              <a:picLocks noChangeAspect="1" noChangeArrowheads="1"/>
            </p:cNvPicPr>
            <p:nvPr/>
          </p:nvPicPr>
          <p:blipFill>
            <a:blip r:embed="rId11" cstate="print">
              <a:extLst>
                <a:ext uri="{28A0092B-C50C-407E-A947-70E740481C1C}">
                  <a14:useLocalDpi xmlns:a14="http://schemas.microsoft.com/office/drawing/2010/main" val="0"/>
                </a:ext>
              </a:extLst>
            </a:blip>
            <a:srcRect l="8499" r="10083"/>
            <a:stretch>
              <a:fillRect/>
            </a:stretch>
          </p:blipFill>
          <p:spPr bwMode="auto">
            <a:xfrm>
              <a:off x="4966" y="8946"/>
              <a:ext cx="1372" cy="1428"/>
            </a:xfrm>
            <a:prstGeom prst="rect">
              <a:avLst/>
            </a:prstGeom>
            <a:noFill/>
            <a:extLst>
              <a:ext uri="{909E8E84-426E-40DD-AFC4-6F175D3DCCD1}">
                <a14:hiddenFill xmlns:a14="http://schemas.microsoft.com/office/drawing/2010/main">
                  <a:solidFill>
                    <a:srgbClr val="FFFFFF"/>
                  </a:solidFill>
                </a14:hiddenFill>
              </a:ext>
            </a:extLst>
          </p:spPr>
        </p:pic>
        <p:sp>
          <p:nvSpPr>
            <p:cNvPr id="33" name="Text Box 53"/>
            <p:cNvSpPr txBox="1">
              <a:spLocks noChangeArrowheads="1"/>
            </p:cNvSpPr>
            <p:nvPr/>
          </p:nvSpPr>
          <p:spPr bwMode="auto">
            <a:xfrm>
              <a:off x="5152" y="10320"/>
              <a:ext cx="955"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4-22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37" name="Group 62"/>
          <p:cNvGrpSpPr>
            <a:grpSpLocks noChangeAspect="1"/>
          </p:cNvGrpSpPr>
          <p:nvPr/>
        </p:nvGrpSpPr>
        <p:grpSpPr bwMode="auto">
          <a:xfrm>
            <a:off x="7036888" y="4280472"/>
            <a:ext cx="960755" cy="910082"/>
            <a:chOff x="2048" y="7519"/>
            <a:chExt cx="2055" cy="1946"/>
          </a:xfrm>
        </p:grpSpPr>
        <p:sp>
          <p:nvSpPr>
            <p:cNvPr id="38" name="AutoShape 65"/>
            <p:cNvSpPr>
              <a:spLocks noChangeAspect="1" noChangeArrowheads="1" noTextEdit="1"/>
            </p:cNvSpPr>
            <p:nvPr/>
          </p:nvSpPr>
          <p:spPr bwMode="auto">
            <a:xfrm>
              <a:off x="2048" y="7519"/>
              <a:ext cx="2055" cy="194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160" name="Picture 64" descr="20"/>
            <p:cNvPicPr>
              <a:picLocks noChangeAspect="1" noChangeArrowheads="1"/>
            </p:cNvPicPr>
            <p:nvPr/>
          </p:nvPicPr>
          <p:blipFill>
            <a:blip r:embed="rId12" cstate="print">
              <a:extLst>
                <a:ext uri="{28A0092B-C50C-407E-A947-70E740481C1C}">
                  <a14:useLocalDpi xmlns:a14="http://schemas.microsoft.com/office/drawing/2010/main" val="0"/>
                </a:ext>
              </a:extLst>
            </a:blip>
            <a:srcRect l="22417" t="13841" r="24524" b="13641"/>
            <a:stretch>
              <a:fillRect/>
            </a:stretch>
          </p:blipFill>
          <p:spPr bwMode="auto">
            <a:xfrm>
              <a:off x="2360" y="7519"/>
              <a:ext cx="1492" cy="1533"/>
            </a:xfrm>
            <a:prstGeom prst="rect">
              <a:avLst/>
            </a:prstGeom>
            <a:noFill/>
            <a:extLst>
              <a:ext uri="{909E8E84-426E-40DD-AFC4-6F175D3DCCD1}">
                <a14:hiddenFill xmlns:a14="http://schemas.microsoft.com/office/drawing/2010/main">
                  <a:solidFill>
                    <a:srgbClr val="FFFFFF"/>
                  </a:solidFill>
                </a14:hiddenFill>
              </a:ext>
            </a:extLst>
          </p:spPr>
        </p:pic>
        <p:sp>
          <p:nvSpPr>
            <p:cNvPr id="39" name="Text Box 63"/>
            <p:cNvSpPr txBox="1">
              <a:spLocks noChangeArrowheads="1"/>
            </p:cNvSpPr>
            <p:nvPr/>
          </p:nvSpPr>
          <p:spPr bwMode="auto">
            <a:xfrm>
              <a:off x="2617" y="9052"/>
              <a:ext cx="902" cy="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4-23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40" name="Group 58"/>
          <p:cNvGrpSpPr>
            <a:grpSpLocks noChangeAspect="1"/>
          </p:cNvGrpSpPr>
          <p:nvPr/>
        </p:nvGrpSpPr>
        <p:grpSpPr bwMode="auto">
          <a:xfrm>
            <a:off x="8495475" y="4189007"/>
            <a:ext cx="1077202" cy="1080780"/>
            <a:chOff x="4708" y="2830"/>
            <a:chExt cx="1957" cy="1964"/>
          </a:xfrm>
        </p:grpSpPr>
        <p:sp>
          <p:nvSpPr>
            <p:cNvPr id="42" name="AutoShape 61"/>
            <p:cNvSpPr>
              <a:spLocks noChangeAspect="1" noChangeArrowheads="1" noTextEdit="1"/>
            </p:cNvSpPr>
            <p:nvPr/>
          </p:nvSpPr>
          <p:spPr bwMode="auto">
            <a:xfrm>
              <a:off x="4708" y="2830"/>
              <a:ext cx="1957" cy="196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156" name="Picture 60" descr="21"/>
            <p:cNvPicPr>
              <a:picLocks noChangeAspect="1" noChangeArrowheads="1"/>
            </p:cNvPicPr>
            <p:nvPr/>
          </p:nvPicPr>
          <p:blipFill>
            <a:blip r:embed="rId13">
              <a:extLst>
                <a:ext uri="{28A0092B-C50C-407E-A947-70E740481C1C}">
                  <a14:useLocalDpi xmlns:a14="http://schemas.microsoft.com/office/drawing/2010/main" val="0"/>
                </a:ext>
              </a:extLst>
            </a:blip>
            <a:srcRect l="26277" t="11705" r="28133" b="7751"/>
            <a:stretch>
              <a:fillRect/>
            </a:stretch>
          </p:blipFill>
          <p:spPr bwMode="auto">
            <a:xfrm>
              <a:off x="4957" y="2830"/>
              <a:ext cx="1495" cy="1541"/>
            </a:xfrm>
            <a:prstGeom prst="rect">
              <a:avLst/>
            </a:prstGeom>
            <a:noFill/>
            <a:extLst>
              <a:ext uri="{909E8E84-426E-40DD-AFC4-6F175D3DCCD1}">
                <a14:hiddenFill xmlns:a14="http://schemas.microsoft.com/office/drawing/2010/main">
                  <a:solidFill>
                    <a:srgbClr val="FFFFFF"/>
                  </a:solidFill>
                </a14:hiddenFill>
              </a:ext>
            </a:extLst>
          </p:spPr>
        </p:pic>
        <p:sp>
          <p:nvSpPr>
            <p:cNvPr id="43" name="Text Box 59"/>
            <p:cNvSpPr txBox="1">
              <a:spLocks noChangeArrowheads="1"/>
            </p:cNvSpPr>
            <p:nvPr/>
          </p:nvSpPr>
          <p:spPr bwMode="auto">
            <a:xfrm>
              <a:off x="5249" y="4371"/>
              <a:ext cx="923" cy="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4-24</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44" name="Rectangle 66"/>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5" name="Rectangle 68"/>
          <p:cNvSpPr>
            <a:spLocks noChangeArrowheads="1"/>
          </p:cNvSpPr>
          <p:nvPr/>
        </p:nvSpPr>
        <p:spPr bwMode="auto">
          <a:xfrm>
            <a:off x="0" y="18827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6" name="Rectangle 70"/>
          <p:cNvSpPr>
            <a:spLocks noChangeArrowheads="1"/>
          </p:cNvSpPr>
          <p:nvPr/>
        </p:nvSpPr>
        <p:spPr bwMode="auto">
          <a:xfrm>
            <a:off x="0" y="33210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7" name="Rectangle 7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48" name="Group 71"/>
          <p:cNvGrpSpPr>
            <a:grpSpLocks noChangeAspect="1"/>
          </p:cNvGrpSpPr>
          <p:nvPr/>
        </p:nvGrpSpPr>
        <p:grpSpPr bwMode="auto">
          <a:xfrm>
            <a:off x="9909437" y="4189007"/>
            <a:ext cx="1303961" cy="1517277"/>
            <a:chOff x="4670" y="1578"/>
            <a:chExt cx="2980" cy="3467"/>
          </a:xfrm>
        </p:grpSpPr>
        <p:sp>
          <p:nvSpPr>
            <p:cNvPr id="49" name="AutoShape 74"/>
            <p:cNvSpPr>
              <a:spLocks noChangeAspect="1" noChangeArrowheads="1" noTextEdit="1"/>
            </p:cNvSpPr>
            <p:nvPr/>
          </p:nvSpPr>
          <p:spPr bwMode="auto">
            <a:xfrm>
              <a:off x="4670" y="1578"/>
              <a:ext cx="2980" cy="346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169" name="Picture 73" descr="4"/>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670" y="1578"/>
              <a:ext cx="2980" cy="2980"/>
            </a:xfrm>
            <a:prstGeom prst="rect">
              <a:avLst/>
            </a:prstGeom>
            <a:noFill/>
            <a:extLst>
              <a:ext uri="{909E8E84-426E-40DD-AFC4-6F175D3DCCD1}">
                <a14:hiddenFill xmlns:a14="http://schemas.microsoft.com/office/drawing/2010/main">
                  <a:solidFill>
                    <a:srgbClr val="FFFFFF"/>
                  </a:solidFill>
                </a14:hiddenFill>
              </a:ext>
            </a:extLst>
          </p:spPr>
        </p:pic>
        <p:sp>
          <p:nvSpPr>
            <p:cNvPr id="50" name="Text Box 72"/>
            <p:cNvSpPr txBox="1">
              <a:spLocks noChangeArrowheads="1"/>
            </p:cNvSpPr>
            <p:nvPr/>
          </p:nvSpPr>
          <p:spPr bwMode="auto">
            <a:xfrm>
              <a:off x="5706" y="4624"/>
              <a:ext cx="965" cy="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4-25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51" name="Rectangle 77"/>
          <p:cNvSpPr>
            <a:spLocks noChangeArrowheads="1"/>
          </p:cNvSpPr>
          <p:nvPr/>
        </p:nvSpPr>
        <p:spPr bwMode="auto">
          <a:xfrm>
            <a:off x="0" y="26590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3030621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3" idx="6"/>
          </p:cNvCxnSpPr>
          <p:nvPr/>
        </p:nvCxnSpPr>
        <p:spPr>
          <a:xfrm>
            <a:off x="3650903" y="301662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 name="椭圆 2"/>
          <p:cNvSpPr/>
          <p:nvPr/>
        </p:nvSpPr>
        <p:spPr>
          <a:xfrm>
            <a:off x="1850703" y="211652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燕尾形 3"/>
          <p:cNvSpPr/>
          <p:nvPr/>
        </p:nvSpPr>
        <p:spPr>
          <a:xfrm>
            <a:off x="2354803" y="249462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TextBox 5"/>
          <p:cNvSpPr txBox="1"/>
          <p:nvPr/>
        </p:nvSpPr>
        <p:spPr>
          <a:xfrm>
            <a:off x="3902931" y="2272150"/>
            <a:ext cx="493194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第二节 </a:t>
            </a:r>
            <a:r>
              <a:rPr lang="zh-CN" altLang="zh-CN" sz="2800" b="1" dirty="0" smtClean="0"/>
              <a:t>绘制</a:t>
            </a:r>
            <a:r>
              <a:rPr lang="zh-CN" altLang="zh-CN" sz="2800" b="1" dirty="0"/>
              <a:t>卡通插画</a:t>
            </a:r>
            <a:endParaRPr lang="zh-CN" altLang="en-US" sz="2800" b="1" dirty="0">
              <a:latin typeface="微软雅黑" panose="020B0503020204020204" pitchFamily="34" charset="-122"/>
              <a:ea typeface="微软雅黑" panose="020B0503020204020204" pitchFamily="34" charset="-122"/>
            </a:endParaRPr>
          </a:p>
        </p:txBody>
      </p:sp>
      <p:sp>
        <p:nvSpPr>
          <p:cNvPr id="7" name="矩形 6"/>
          <p:cNvSpPr/>
          <p:nvPr/>
        </p:nvSpPr>
        <p:spPr>
          <a:xfrm>
            <a:off x="4569234" y="319766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zh-CN" dirty="0"/>
              <a:t>任务分析</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8" name="矩形 7"/>
          <p:cNvSpPr/>
          <p:nvPr/>
        </p:nvSpPr>
        <p:spPr>
          <a:xfrm>
            <a:off x="4569234" y="360529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zh-CN" dirty="0"/>
              <a:t>知识储备</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9" name="矩形 8"/>
          <p:cNvSpPr/>
          <p:nvPr/>
        </p:nvSpPr>
        <p:spPr>
          <a:xfrm>
            <a:off x="4569233" y="3974628"/>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zh-CN" dirty="0"/>
              <a:t>任务实现</a:t>
            </a:r>
            <a:endParaRPr lang="zh-CN" altLang="en-US" kern="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43474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Scale>
                                      <p:cBhvr>
                                        <p:cTn id="1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8"/>
                                        </p:tgtEl>
                                        <p:attrNameLst>
                                          <p:attrName>ppt_x</p:attrName>
                                          <p:attrName>ppt_y</p:attrName>
                                        </p:attrNameLst>
                                      </p:cBhvr>
                                    </p:animMotion>
                                    <p:animEffect transition="in" filter="fade">
                                      <p:cBhvr>
                                        <p:cTn id="15" dur="1000"/>
                                        <p:tgtEl>
                                          <p:spTgt spid="8"/>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Scale>
                                      <p:cBhvr>
                                        <p:cTn id="1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9"/>
                                        </p:tgtEl>
                                        <p:attrNameLst>
                                          <p:attrName>ppt_x</p:attrName>
                                          <p:attrName>ppt_y</p:attrName>
                                        </p:attrNameLst>
                                      </p:cBhvr>
                                    </p:animMotion>
                                    <p:animEffect transition="in" filter="fade">
                                      <p:cBhvr>
                                        <p:cTn id="2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en-US" altLang="zh-CN" sz="1100" b="1" kern="0" dirty="0" err="1">
                <a:latin typeface="微软雅黑" pitchFamily="34" charset="-122"/>
                <a:ea typeface="微软雅黑" pitchFamily="34" charset="-122"/>
              </a:rPr>
              <a:t>Coreldraw</a:t>
            </a:r>
            <a:r>
              <a:rPr lang="en-US" altLang="zh-CN" sz="1100" b="1" kern="0" dirty="0">
                <a:latin typeface="微软雅黑" pitchFamily="34" charset="-122"/>
                <a:ea typeface="微软雅黑" pitchFamily="34" charset="-122"/>
              </a:rPr>
              <a:t> X7</a:t>
            </a:r>
            <a:r>
              <a:rPr lang="zh-CN" altLang="en-US" sz="1100" b="1" kern="0" dirty="0">
                <a:latin typeface="微软雅黑" pitchFamily="34" charset="-122"/>
                <a:ea typeface="微软雅黑" pitchFamily="34" charset="-122"/>
              </a:rPr>
              <a:t>简介</a:t>
            </a:r>
          </a:p>
        </p:txBody>
      </p:sp>
      <p:sp>
        <p:nvSpPr>
          <p:cNvPr id="5" name="矩形 4"/>
          <p:cNvSpPr/>
          <p:nvPr/>
        </p:nvSpPr>
        <p:spPr>
          <a:xfrm>
            <a:off x="10360057" y="346863"/>
            <a:ext cx="1799670" cy="261610"/>
          </a:xfrm>
          <a:prstGeom prst="rect">
            <a:avLst/>
          </a:prstGeom>
        </p:spPr>
        <p:txBody>
          <a:bodyPr wrap="square">
            <a:spAutoFit/>
          </a:bodyPr>
          <a:lstStyle/>
          <a:p>
            <a:r>
              <a:rPr lang="zh-CN" altLang="zh-CN" sz="1100" dirty="0"/>
              <a:t>绘制卡通插画</a:t>
            </a:r>
            <a:endParaRPr lang="zh-CN" altLang="en-US" sz="11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项目四</a:t>
            </a:r>
            <a:endParaRPr lang="zh-CN" altLang="en-US" b="1" dirty="0">
              <a:solidFill>
                <a:schemeClr val="bg1"/>
              </a:solidFill>
            </a:endParaRPr>
          </a:p>
        </p:txBody>
      </p:sp>
      <p:sp>
        <p:nvSpPr>
          <p:cNvPr id="12" name="TextBox 11"/>
          <p:cNvSpPr txBox="1"/>
          <p:nvPr/>
        </p:nvSpPr>
        <p:spPr>
          <a:xfrm>
            <a:off x="1502877" y="830034"/>
            <a:ext cx="9023024" cy="2893100"/>
          </a:xfrm>
          <a:prstGeom prst="rect">
            <a:avLst/>
          </a:prstGeom>
          <a:noFill/>
        </p:spPr>
        <p:txBody>
          <a:bodyPr wrap="square" rtlCol="0">
            <a:spAutoFit/>
          </a:bodyPr>
          <a:lstStyle/>
          <a:p>
            <a:pPr>
              <a:spcAft>
                <a:spcPts val="2400"/>
              </a:spcAft>
            </a:pPr>
            <a:r>
              <a:rPr lang="zh-CN" altLang="en-US" dirty="0" smtClean="0"/>
              <a:t>一</a:t>
            </a:r>
            <a:r>
              <a:rPr lang="zh-CN" altLang="en-US" dirty="0" smtClean="0"/>
              <a:t>、知识分析</a:t>
            </a:r>
            <a:endParaRPr lang="en-US" altLang="zh-CN" dirty="0" smtClean="0"/>
          </a:p>
          <a:p>
            <a:r>
              <a:rPr lang="zh-CN" altLang="zh-CN" dirty="0"/>
              <a:t>关于“绘制卡通插画”的制作，可以从以下几个方面着手进行分析。</a:t>
            </a:r>
          </a:p>
          <a:p>
            <a:r>
              <a:rPr lang="en-US" altLang="zh-CN" dirty="0"/>
              <a:t>1</a:t>
            </a:r>
            <a:r>
              <a:rPr lang="zh-CN" altLang="zh-CN" dirty="0"/>
              <a:t>、插画背景：该任务以纯色色调为背景，体现一种简约朴素的画风。</a:t>
            </a:r>
          </a:p>
          <a:p>
            <a:r>
              <a:rPr lang="en-US" altLang="zh-CN" dirty="0"/>
              <a:t>2</a:t>
            </a:r>
            <a:r>
              <a:rPr lang="zh-CN" altLang="zh-CN" dirty="0"/>
              <a:t>、山坡、草丛：山坡和草丛主要运用贝塞尔工具结合形状工具通过绘制、复制、调整得到，整体色调仍然采用高级灰色调，这样与背景相得益彰。</a:t>
            </a:r>
          </a:p>
          <a:p>
            <a:r>
              <a:rPr lang="en-US" altLang="zh-CN" dirty="0"/>
              <a:t>3</a:t>
            </a:r>
            <a:r>
              <a:rPr lang="zh-CN" altLang="zh-CN" dirty="0"/>
              <a:t>、太阳、云朵：太阳主要运用椭圆形工具、修剪等手法绘制，整体色调采用太阳的砖红色调，保持画风一致性。</a:t>
            </a:r>
          </a:p>
          <a:p>
            <a:r>
              <a:rPr lang="en-US" altLang="zh-CN" dirty="0"/>
              <a:t>4</a:t>
            </a:r>
            <a:r>
              <a:rPr lang="zh-CN" altLang="zh-CN" dirty="0"/>
              <a:t>、导入大雁和松树素材：一动一静为画面锦上添花，完成一幅精美插画制作。</a:t>
            </a:r>
          </a:p>
          <a:p>
            <a:pPr>
              <a:spcAft>
                <a:spcPts val="2400"/>
              </a:spcAft>
            </a:pPr>
            <a:endParaRPr lang="zh-CN" altLang="zh-CN" dirty="0"/>
          </a:p>
        </p:txBody>
      </p:sp>
    </p:spTree>
    <p:extLst>
      <p:ext uri="{BB962C8B-B14F-4D97-AF65-F5344CB8AC3E}">
        <p14:creationId xmlns:p14="http://schemas.microsoft.com/office/powerpoint/2010/main" val="3862873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对角圆角矩形 10"/>
          <p:cNvSpPr/>
          <p:nvPr/>
        </p:nvSpPr>
        <p:spPr>
          <a:xfrm>
            <a:off x="7429497" y="286743"/>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838526" y="176098"/>
            <a:ext cx="2492991" cy="369332"/>
          </a:xfrm>
          <a:prstGeom prst="rect">
            <a:avLst/>
          </a:prstGeom>
        </p:spPr>
        <p:txBody>
          <a:bodyPr wrap="none">
            <a:spAutoFit/>
          </a:bodyPr>
          <a:lstStyle/>
          <a:p>
            <a:pPr algn="ctr"/>
            <a:r>
              <a:rPr lang="zh-CN" altLang="zh-CN" dirty="0"/>
              <a:t>编辑轮廓线和填充颜色</a:t>
            </a:r>
            <a:endParaRPr lang="zh-CN" altLang="zh-CN" b="1" dirty="0"/>
          </a:p>
        </p:txBody>
      </p:sp>
      <p:sp>
        <p:nvSpPr>
          <p:cNvPr id="4" name="矩形 3"/>
          <p:cNvSpPr/>
          <p:nvPr/>
        </p:nvSpPr>
        <p:spPr>
          <a:xfrm>
            <a:off x="7429497" y="328426"/>
            <a:ext cx="1407934" cy="261610"/>
          </a:xfrm>
          <a:prstGeom prst="rect">
            <a:avLst/>
          </a:prstGeom>
        </p:spPr>
        <p:txBody>
          <a:bodyPr wrap="square">
            <a:spAutoFit/>
          </a:bodyPr>
          <a:lstStyle/>
          <a:p>
            <a:pPr lvl="0">
              <a:defRPr/>
            </a:pPr>
            <a:r>
              <a:rPr lang="en-US" altLang="zh-CN" sz="1100" b="1" kern="0" dirty="0" err="1">
                <a:solidFill>
                  <a:schemeClr val="bg1"/>
                </a:solidFill>
                <a:latin typeface="微软雅黑" pitchFamily="34" charset="-122"/>
                <a:ea typeface="微软雅黑" pitchFamily="34" charset="-122"/>
              </a:rPr>
              <a:t>Coreldraw</a:t>
            </a:r>
            <a:r>
              <a:rPr lang="en-US" altLang="zh-CN" sz="1100" b="1" kern="0" dirty="0">
                <a:solidFill>
                  <a:schemeClr val="bg1"/>
                </a:solidFill>
                <a:latin typeface="微软雅黑" pitchFamily="34" charset="-122"/>
                <a:ea typeface="微软雅黑" pitchFamily="34" charset="-122"/>
              </a:rPr>
              <a:t> X7</a:t>
            </a:r>
            <a:r>
              <a:rPr lang="zh-CN" altLang="en-US" sz="1100" b="1" kern="0" dirty="0">
                <a:solidFill>
                  <a:schemeClr val="bg1"/>
                </a:solidFill>
                <a:latin typeface="微软雅黑" pitchFamily="34" charset="-122"/>
                <a:ea typeface="微软雅黑" pitchFamily="34" charset="-122"/>
              </a:rPr>
              <a:t>简介</a:t>
            </a:r>
          </a:p>
        </p:txBody>
      </p:sp>
      <p:sp>
        <p:nvSpPr>
          <p:cNvPr id="5" name="矩形 4"/>
          <p:cNvSpPr/>
          <p:nvPr/>
        </p:nvSpPr>
        <p:spPr>
          <a:xfrm>
            <a:off x="10360057" y="346863"/>
            <a:ext cx="1799670" cy="261610"/>
          </a:xfrm>
          <a:prstGeom prst="rect">
            <a:avLst/>
          </a:prstGeom>
        </p:spPr>
        <p:txBody>
          <a:bodyPr wrap="square">
            <a:spAutoFit/>
          </a:bodyPr>
          <a:lstStyle/>
          <a:p>
            <a:r>
              <a:rPr lang="zh-CN" altLang="zh-CN" sz="1100" dirty="0"/>
              <a:t>绘制卡通头像</a:t>
            </a:r>
            <a:endParaRPr lang="zh-CN" altLang="en-US" sz="11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a:t>
            </a:r>
            <a:r>
              <a:rPr lang="zh-CN" altLang="en-US" b="1" dirty="0">
                <a:solidFill>
                  <a:schemeClr val="bg1"/>
                </a:solidFill>
              </a:rPr>
              <a:t>四</a:t>
            </a:r>
            <a:endParaRPr lang="zh-CN" altLang="en-US" b="1" dirty="0">
              <a:solidFill>
                <a:schemeClr val="bg1"/>
              </a:solidFill>
            </a:endParaRPr>
          </a:p>
        </p:txBody>
      </p:sp>
      <p:sp>
        <p:nvSpPr>
          <p:cNvPr id="12" name="TextBox 11"/>
          <p:cNvSpPr txBox="1"/>
          <p:nvPr/>
        </p:nvSpPr>
        <p:spPr>
          <a:xfrm>
            <a:off x="1502877" y="830034"/>
            <a:ext cx="9023024" cy="1508105"/>
          </a:xfrm>
          <a:prstGeom prst="rect">
            <a:avLst/>
          </a:prstGeom>
          <a:noFill/>
        </p:spPr>
        <p:txBody>
          <a:bodyPr wrap="square" rtlCol="0">
            <a:spAutoFit/>
          </a:bodyPr>
          <a:lstStyle/>
          <a:p>
            <a:pPr>
              <a:spcAft>
                <a:spcPts val="2400"/>
              </a:spcAft>
            </a:pPr>
            <a:r>
              <a:rPr lang="zh-CN" altLang="en-US" dirty="0"/>
              <a:t>二</a:t>
            </a:r>
            <a:r>
              <a:rPr lang="zh-CN" altLang="en-US" dirty="0" smtClean="0"/>
              <a:t>、</a:t>
            </a:r>
            <a:r>
              <a:rPr lang="en-US" altLang="zh-CN" dirty="0" smtClean="0"/>
              <a:t>  </a:t>
            </a:r>
            <a:r>
              <a:rPr lang="zh-CN" altLang="en-US" dirty="0" smtClean="0"/>
              <a:t>知识储备</a:t>
            </a:r>
          </a:p>
          <a:p>
            <a:r>
              <a:rPr lang="en-US" altLang="zh-CN" dirty="0" smtClean="0"/>
              <a:t>        </a:t>
            </a:r>
            <a:r>
              <a:rPr lang="zh-CN" altLang="zh-CN" dirty="0"/>
              <a:t>“贝赛尔曲线”是由法国数学家</a:t>
            </a:r>
            <a:r>
              <a:rPr lang="en-US" altLang="zh-CN" dirty="0"/>
              <a:t>Bezier</a:t>
            </a:r>
            <a:r>
              <a:rPr lang="zh-CN" altLang="zh-CN" dirty="0"/>
              <a:t>所发现的一种规律，就是通过确定“多个节点的位置以及节点控制线的方向与位置”即可描述出任意形态的曲线，贝塞尔曲线是计算机绘图软件最基本的理论依据。</a:t>
            </a:r>
          </a:p>
        </p:txBody>
      </p:sp>
      <p:sp>
        <p:nvSpPr>
          <p:cNvPr id="15" name="TextBox 14"/>
          <p:cNvSpPr txBox="1"/>
          <p:nvPr/>
        </p:nvSpPr>
        <p:spPr>
          <a:xfrm>
            <a:off x="1922711" y="2420888"/>
            <a:ext cx="2664296" cy="369332"/>
          </a:xfrm>
          <a:prstGeom prst="rect">
            <a:avLst/>
          </a:prstGeom>
          <a:noFill/>
        </p:spPr>
        <p:txBody>
          <a:bodyPr wrap="square" rtlCol="0">
            <a:spAutoFit/>
          </a:bodyPr>
          <a:lstStyle/>
          <a:p>
            <a:r>
              <a:rPr lang="en-US" altLang="zh-CN" dirty="0" smtClean="0"/>
              <a:t>1</a:t>
            </a:r>
            <a:r>
              <a:rPr lang="zh-CN" altLang="en-US" dirty="0" smtClean="0"/>
              <a:t>、</a:t>
            </a:r>
            <a:r>
              <a:rPr lang="zh-CN" altLang="zh-CN" dirty="0"/>
              <a:t>直线绘制</a:t>
            </a:r>
            <a:endParaRPr lang="zh-CN" altLang="en-US" dirty="0"/>
          </a:p>
        </p:txBody>
      </p:sp>
      <p:sp>
        <p:nvSpPr>
          <p:cNvPr id="17" name="矩形 16"/>
          <p:cNvSpPr/>
          <p:nvPr/>
        </p:nvSpPr>
        <p:spPr>
          <a:xfrm>
            <a:off x="1922711" y="2771636"/>
            <a:ext cx="1455848" cy="369332"/>
          </a:xfrm>
          <a:prstGeom prst="rect">
            <a:avLst/>
          </a:prstGeom>
        </p:spPr>
        <p:txBody>
          <a:bodyPr wrap="none">
            <a:spAutoFit/>
          </a:bodyPr>
          <a:lstStyle/>
          <a:p>
            <a:r>
              <a:rPr lang="en-US" altLang="zh-CN" dirty="0"/>
              <a:t>2</a:t>
            </a:r>
            <a:r>
              <a:rPr lang="zh-CN" altLang="zh-CN" dirty="0" smtClean="0"/>
              <a:t>、</a:t>
            </a:r>
            <a:r>
              <a:rPr lang="zh-CN" altLang="zh-CN" dirty="0"/>
              <a:t>曲线绘制</a:t>
            </a:r>
            <a:endParaRPr lang="zh-CN" altLang="zh-CN" dirty="0"/>
          </a:p>
        </p:txBody>
      </p:sp>
      <p:grpSp>
        <p:nvGrpSpPr>
          <p:cNvPr id="7" name="Group 9"/>
          <p:cNvGrpSpPr>
            <a:grpSpLocks noChangeAspect="1"/>
          </p:cNvGrpSpPr>
          <p:nvPr/>
        </p:nvGrpSpPr>
        <p:grpSpPr bwMode="auto">
          <a:xfrm>
            <a:off x="5756890" y="2338139"/>
            <a:ext cx="1368425" cy="771525"/>
            <a:chOff x="4615" y="2861"/>
            <a:chExt cx="1868" cy="1053"/>
          </a:xfrm>
        </p:grpSpPr>
        <p:sp>
          <p:nvSpPr>
            <p:cNvPr id="10" name="AutoShape 12"/>
            <p:cNvSpPr>
              <a:spLocks noChangeAspect="1" noChangeArrowheads="1" noTextEdit="1"/>
            </p:cNvSpPr>
            <p:nvPr/>
          </p:nvSpPr>
          <p:spPr bwMode="auto">
            <a:xfrm>
              <a:off x="4615" y="2861"/>
              <a:ext cx="1868" cy="105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6155" name="Picture 11" descr="14、贝塞尔绘制直线"/>
            <p:cNvPicPr>
              <a:picLocks noChangeAspect="1" noChangeArrowheads="1"/>
            </p:cNvPicPr>
            <p:nvPr/>
          </p:nvPicPr>
          <p:blipFill>
            <a:blip r:embed="rId2">
              <a:extLst>
                <a:ext uri="{28A0092B-C50C-407E-A947-70E740481C1C}">
                  <a14:useLocalDpi xmlns:a14="http://schemas.microsoft.com/office/drawing/2010/main" val="0"/>
                </a:ext>
              </a:extLst>
            </a:blip>
            <a:srcRect l="8183" t="21991" r="15282" b="22223"/>
            <a:stretch>
              <a:fillRect/>
            </a:stretch>
          </p:blipFill>
          <p:spPr bwMode="auto">
            <a:xfrm>
              <a:off x="4799" y="3043"/>
              <a:ext cx="1684" cy="523"/>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10"/>
            <p:cNvSpPr txBox="1">
              <a:spLocks noChangeArrowheads="1"/>
            </p:cNvSpPr>
            <p:nvPr/>
          </p:nvSpPr>
          <p:spPr bwMode="auto">
            <a:xfrm>
              <a:off x="5211" y="3511"/>
              <a:ext cx="1011"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4-27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41" name="Group 5"/>
          <p:cNvGrpSpPr>
            <a:grpSpLocks noChangeAspect="1"/>
          </p:cNvGrpSpPr>
          <p:nvPr/>
        </p:nvGrpSpPr>
        <p:grpSpPr bwMode="auto">
          <a:xfrm>
            <a:off x="7539335" y="2274128"/>
            <a:ext cx="1511300" cy="1255713"/>
            <a:chOff x="3196" y="5854"/>
            <a:chExt cx="2062" cy="1715"/>
          </a:xfrm>
        </p:grpSpPr>
        <p:sp>
          <p:nvSpPr>
            <p:cNvPr id="42" name="AutoShape 8"/>
            <p:cNvSpPr>
              <a:spLocks noChangeAspect="1" noChangeArrowheads="1" noTextEdit="1"/>
            </p:cNvSpPr>
            <p:nvPr/>
          </p:nvSpPr>
          <p:spPr bwMode="auto">
            <a:xfrm>
              <a:off x="3196" y="5854"/>
              <a:ext cx="2062" cy="171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6151" name="Picture 7" descr="15、贝塞尔"/>
            <p:cNvPicPr>
              <a:picLocks noChangeAspect="1" noChangeArrowheads="1"/>
            </p:cNvPicPr>
            <p:nvPr/>
          </p:nvPicPr>
          <p:blipFill>
            <a:blip r:embed="rId3">
              <a:extLst>
                <a:ext uri="{28A0092B-C50C-407E-A947-70E740481C1C}">
                  <a14:useLocalDpi xmlns:a14="http://schemas.microsoft.com/office/drawing/2010/main" val="0"/>
                </a:ext>
              </a:extLst>
            </a:blip>
            <a:srcRect l="8144" t="5173" r="20818" b="10175"/>
            <a:stretch>
              <a:fillRect/>
            </a:stretch>
          </p:blipFill>
          <p:spPr bwMode="auto">
            <a:xfrm>
              <a:off x="3393" y="5854"/>
              <a:ext cx="1574" cy="1390"/>
            </a:xfrm>
            <a:prstGeom prst="rect">
              <a:avLst/>
            </a:prstGeom>
            <a:noFill/>
            <a:extLst>
              <a:ext uri="{909E8E84-426E-40DD-AFC4-6F175D3DCCD1}">
                <a14:hiddenFill xmlns:a14="http://schemas.microsoft.com/office/drawing/2010/main">
                  <a:solidFill>
                    <a:srgbClr val="FFFFFF"/>
                  </a:solidFill>
                </a14:hiddenFill>
              </a:ext>
            </a:extLst>
          </p:spPr>
        </p:pic>
        <p:sp>
          <p:nvSpPr>
            <p:cNvPr id="43" name="Text Box 6"/>
            <p:cNvSpPr txBox="1">
              <a:spLocks noChangeArrowheads="1"/>
            </p:cNvSpPr>
            <p:nvPr/>
          </p:nvSpPr>
          <p:spPr bwMode="auto">
            <a:xfrm>
              <a:off x="3769" y="7154"/>
              <a:ext cx="836" cy="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4-28</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44" name="Group 1"/>
          <p:cNvGrpSpPr>
            <a:grpSpLocks noChangeAspect="1"/>
          </p:cNvGrpSpPr>
          <p:nvPr/>
        </p:nvGrpSpPr>
        <p:grpSpPr bwMode="auto">
          <a:xfrm>
            <a:off x="9739067" y="2338139"/>
            <a:ext cx="1520825" cy="1314450"/>
            <a:chOff x="4277" y="5854"/>
            <a:chExt cx="2076" cy="1794"/>
          </a:xfrm>
        </p:grpSpPr>
        <p:sp>
          <p:nvSpPr>
            <p:cNvPr id="45" name="AutoShape 4"/>
            <p:cNvSpPr>
              <a:spLocks noChangeAspect="1" noChangeArrowheads="1" noTextEdit="1"/>
            </p:cNvSpPr>
            <p:nvPr/>
          </p:nvSpPr>
          <p:spPr bwMode="auto">
            <a:xfrm>
              <a:off x="4277" y="5854"/>
              <a:ext cx="2076" cy="179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6147" name="Picture 3" descr="16、贝塞尔"/>
            <p:cNvPicPr>
              <a:picLocks noChangeAspect="1" noChangeArrowheads="1"/>
            </p:cNvPicPr>
            <p:nvPr/>
          </p:nvPicPr>
          <p:blipFill>
            <a:blip r:embed="rId4">
              <a:extLst>
                <a:ext uri="{28A0092B-C50C-407E-A947-70E740481C1C}">
                  <a14:useLocalDpi xmlns:a14="http://schemas.microsoft.com/office/drawing/2010/main" val="0"/>
                </a:ext>
              </a:extLst>
            </a:blip>
            <a:srcRect l="7893" t="4716" r="24503" b="7411"/>
            <a:stretch>
              <a:fillRect/>
            </a:stretch>
          </p:blipFill>
          <p:spPr bwMode="auto">
            <a:xfrm>
              <a:off x="4566" y="5936"/>
              <a:ext cx="1488" cy="1268"/>
            </a:xfrm>
            <a:prstGeom prst="rect">
              <a:avLst/>
            </a:prstGeom>
            <a:noFill/>
            <a:extLst>
              <a:ext uri="{909E8E84-426E-40DD-AFC4-6F175D3DCCD1}">
                <a14:hiddenFill xmlns:a14="http://schemas.microsoft.com/office/drawing/2010/main">
                  <a:solidFill>
                    <a:srgbClr val="FFFFFF"/>
                  </a:solidFill>
                </a14:hiddenFill>
              </a:ext>
            </a:extLst>
          </p:spPr>
        </p:pic>
        <p:sp>
          <p:nvSpPr>
            <p:cNvPr id="46" name="Text Box 2"/>
            <p:cNvSpPr txBox="1">
              <a:spLocks noChangeArrowheads="1"/>
            </p:cNvSpPr>
            <p:nvPr/>
          </p:nvSpPr>
          <p:spPr bwMode="auto">
            <a:xfrm>
              <a:off x="4859" y="7149"/>
              <a:ext cx="857" cy="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4-29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47" name="Rectangle 13"/>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8" name="Rectangle 15"/>
          <p:cNvSpPr>
            <a:spLocks noChangeArrowheads="1"/>
          </p:cNvSpPr>
          <p:nvPr/>
        </p:nvSpPr>
        <p:spPr bwMode="auto">
          <a:xfrm>
            <a:off x="0" y="12287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9" name="Rectangle 17"/>
          <p:cNvSpPr>
            <a:spLocks noChangeArrowheads="1"/>
          </p:cNvSpPr>
          <p:nvPr/>
        </p:nvSpPr>
        <p:spPr bwMode="auto">
          <a:xfrm>
            <a:off x="0" y="24844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0" name="Group 27"/>
          <p:cNvGrpSpPr>
            <a:grpSpLocks noChangeAspect="1"/>
          </p:cNvGrpSpPr>
          <p:nvPr/>
        </p:nvGrpSpPr>
        <p:grpSpPr bwMode="auto">
          <a:xfrm>
            <a:off x="6318441" y="4221088"/>
            <a:ext cx="1196975" cy="1114425"/>
            <a:chOff x="2360" y="8508"/>
            <a:chExt cx="1634" cy="1521"/>
          </a:xfrm>
        </p:grpSpPr>
        <p:sp>
          <p:nvSpPr>
            <p:cNvPr id="51" name="AutoShape 30"/>
            <p:cNvSpPr>
              <a:spLocks noChangeAspect="1" noChangeArrowheads="1" noTextEdit="1"/>
            </p:cNvSpPr>
            <p:nvPr/>
          </p:nvSpPr>
          <p:spPr bwMode="auto">
            <a:xfrm>
              <a:off x="2360" y="8508"/>
              <a:ext cx="1634" cy="15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6173" name="Picture 29" descr="17、贝塞尔方向线"/>
            <p:cNvPicPr>
              <a:picLocks noChangeAspect="1" noChangeArrowheads="1"/>
            </p:cNvPicPr>
            <p:nvPr/>
          </p:nvPicPr>
          <p:blipFill>
            <a:blip r:embed="rId5">
              <a:extLst>
                <a:ext uri="{28A0092B-C50C-407E-A947-70E740481C1C}">
                  <a14:useLocalDpi xmlns:a14="http://schemas.microsoft.com/office/drawing/2010/main" val="0"/>
                </a:ext>
              </a:extLst>
            </a:blip>
            <a:srcRect l="8221" t="7777" r="14297" b="12637"/>
            <a:stretch>
              <a:fillRect/>
            </a:stretch>
          </p:blipFill>
          <p:spPr bwMode="auto">
            <a:xfrm>
              <a:off x="2360" y="8508"/>
              <a:ext cx="1634" cy="1150"/>
            </a:xfrm>
            <a:prstGeom prst="rect">
              <a:avLst/>
            </a:prstGeom>
            <a:noFill/>
            <a:extLst>
              <a:ext uri="{909E8E84-426E-40DD-AFC4-6F175D3DCCD1}">
                <a14:hiddenFill xmlns:a14="http://schemas.microsoft.com/office/drawing/2010/main">
                  <a:solidFill>
                    <a:srgbClr val="FFFFFF"/>
                  </a:solidFill>
                </a14:hiddenFill>
              </a:ext>
            </a:extLst>
          </p:spPr>
        </p:pic>
        <p:sp>
          <p:nvSpPr>
            <p:cNvPr id="52" name="Text Box 28"/>
            <p:cNvSpPr txBox="1">
              <a:spLocks noChangeArrowheads="1"/>
            </p:cNvSpPr>
            <p:nvPr/>
          </p:nvSpPr>
          <p:spPr bwMode="auto">
            <a:xfrm>
              <a:off x="2650" y="9658"/>
              <a:ext cx="944" cy="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4-30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53" name="Group 23"/>
          <p:cNvGrpSpPr>
            <a:grpSpLocks noChangeAspect="1"/>
          </p:cNvGrpSpPr>
          <p:nvPr/>
        </p:nvGrpSpPr>
        <p:grpSpPr bwMode="auto">
          <a:xfrm>
            <a:off x="7761106" y="4022725"/>
            <a:ext cx="1076325" cy="1082675"/>
            <a:chOff x="4991" y="11119"/>
            <a:chExt cx="1468" cy="1479"/>
          </a:xfrm>
        </p:grpSpPr>
        <p:sp>
          <p:nvSpPr>
            <p:cNvPr id="54" name="AutoShape 26"/>
            <p:cNvSpPr>
              <a:spLocks noChangeAspect="1" noChangeArrowheads="1" noTextEdit="1"/>
            </p:cNvSpPr>
            <p:nvPr/>
          </p:nvSpPr>
          <p:spPr bwMode="auto">
            <a:xfrm>
              <a:off x="4991" y="11119"/>
              <a:ext cx="1468" cy="147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6169" name="Picture 25" descr="18、对称曲线"/>
            <p:cNvPicPr>
              <a:picLocks noChangeAspect="1" noChangeArrowheads="1"/>
            </p:cNvPicPr>
            <p:nvPr/>
          </p:nvPicPr>
          <p:blipFill>
            <a:blip r:embed="rId6" cstate="print">
              <a:extLst>
                <a:ext uri="{28A0092B-C50C-407E-A947-70E740481C1C}">
                  <a14:useLocalDpi xmlns:a14="http://schemas.microsoft.com/office/drawing/2010/main" val="0"/>
                </a:ext>
              </a:extLst>
            </a:blip>
            <a:srcRect l="10939" t="7439" r="7953" b="6889"/>
            <a:stretch>
              <a:fillRect/>
            </a:stretch>
          </p:blipFill>
          <p:spPr bwMode="auto">
            <a:xfrm>
              <a:off x="4991" y="11119"/>
              <a:ext cx="1468" cy="1042"/>
            </a:xfrm>
            <a:prstGeom prst="rect">
              <a:avLst/>
            </a:prstGeom>
            <a:noFill/>
            <a:extLst>
              <a:ext uri="{909E8E84-426E-40DD-AFC4-6F175D3DCCD1}">
                <a14:hiddenFill xmlns:a14="http://schemas.microsoft.com/office/drawing/2010/main">
                  <a:solidFill>
                    <a:srgbClr val="FFFFFF"/>
                  </a:solidFill>
                </a14:hiddenFill>
              </a:ext>
            </a:extLst>
          </p:spPr>
        </p:pic>
        <p:sp>
          <p:nvSpPr>
            <p:cNvPr id="55" name="Text Box 24"/>
            <p:cNvSpPr txBox="1">
              <a:spLocks noChangeArrowheads="1"/>
            </p:cNvSpPr>
            <p:nvPr/>
          </p:nvSpPr>
          <p:spPr bwMode="auto">
            <a:xfrm>
              <a:off x="5326" y="12251"/>
              <a:ext cx="901"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4-31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56" name="Group 19"/>
          <p:cNvGrpSpPr>
            <a:grpSpLocks noChangeAspect="1"/>
          </p:cNvGrpSpPr>
          <p:nvPr/>
        </p:nvGrpSpPr>
        <p:grpSpPr bwMode="auto">
          <a:xfrm>
            <a:off x="9537528" y="3831173"/>
            <a:ext cx="1255713" cy="1368425"/>
            <a:chOff x="5103" y="6768"/>
            <a:chExt cx="1714" cy="1867"/>
          </a:xfrm>
        </p:grpSpPr>
        <p:sp>
          <p:nvSpPr>
            <p:cNvPr id="57" name="AutoShape 22"/>
            <p:cNvSpPr>
              <a:spLocks noChangeAspect="1" noChangeArrowheads="1" noTextEdit="1"/>
            </p:cNvSpPr>
            <p:nvPr/>
          </p:nvSpPr>
          <p:spPr bwMode="auto">
            <a:xfrm>
              <a:off x="5103" y="6768"/>
              <a:ext cx="1714" cy="186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6165" name="Picture 21" descr="19、尖突曲线"/>
            <p:cNvPicPr>
              <a:picLocks noChangeAspect="1" noChangeArrowheads="1"/>
            </p:cNvPicPr>
            <p:nvPr/>
          </p:nvPicPr>
          <p:blipFill>
            <a:blip r:embed="rId7" cstate="print">
              <a:extLst>
                <a:ext uri="{28A0092B-C50C-407E-A947-70E740481C1C}">
                  <a14:useLocalDpi xmlns:a14="http://schemas.microsoft.com/office/drawing/2010/main" val="0"/>
                </a:ext>
              </a:extLst>
            </a:blip>
            <a:srcRect l="11905" r="8559" b="14348"/>
            <a:stretch>
              <a:fillRect/>
            </a:stretch>
          </p:blipFill>
          <p:spPr bwMode="auto">
            <a:xfrm>
              <a:off x="5103" y="6768"/>
              <a:ext cx="1714" cy="1468"/>
            </a:xfrm>
            <a:prstGeom prst="rect">
              <a:avLst/>
            </a:prstGeom>
            <a:noFill/>
            <a:extLst>
              <a:ext uri="{909E8E84-426E-40DD-AFC4-6F175D3DCCD1}">
                <a14:hiddenFill xmlns:a14="http://schemas.microsoft.com/office/drawing/2010/main">
                  <a:solidFill>
                    <a:srgbClr val="FFFFFF"/>
                  </a:solidFill>
                </a14:hiddenFill>
              </a:ext>
            </a:extLst>
          </p:spPr>
        </p:pic>
        <p:sp>
          <p:nvSpPr>
            <p:cNvPr id="58" name="Text Box 20"/>
            <p:cNvSpPr txBox="1">
              <a:spLocks noChangeArrowheads="1"/>
            </p:cNvSpPr>
            <p:nvPr/>
          </p:nvSpPr>
          <p:spPr bwMode="auto">
            <a:xfrm>
              <a:off x="5395" y="8236"/>
              <a:ext cx="948"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4-32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59" name="Rectangle 31"/>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0" name="Rectangle 33"/>
          <p:cNvSpPr>
            <a:spLocks noChangeArrowheads="1"/>
          </p:cNvSpPr>
          <p:nvPr/>
        </p:nvSpPr>
        <p:spPr bwMode="auto">
          <a:xfrm>
            <a:off x="0" y="15716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1" name="Rectangle 35"/>
          <p:cNvSpPr>
            <a:spLocks noChangeArrowheads="1"/>
          </p:cNvSpPr>
          <p:nvPr/>
        </p:nvSpPr>
        <p:spPr bwMode="auto">
          <a:xfrm>
            <a:off x="0" y="26543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015636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en-US" altLang="zh-CN" sz="1100" b="1" kern="0" dirty="0" err="1">
                <a:latin typeface="微软雅黑" pitchFamily="34" charset="-122"/>
                <a:ea typeface="微软雅黑" pitchFamily="34" charset="-122"/>
              </a:rPr>
              <a:t>Coreldraw</a:t>
            </a:r>
            <a:r>
              <a:rPr lang="en-US" altLang="zh-CN" sz="1100" b="1" kern="0" dirty="0">
                <a:latin typeface="微软雅黑" pitchFamily="34" charset="-122"/>
                <a:ea typeface="微软雅黑" pitchFamily="34" charset="-122"/>
              </a:rPr>
              <a:t> X7</a:t>
            </a:r>
            <a:r>
              <a:rPr lang="zh-CN" altLang="en-US" sz="1100" b="1" kern="0" dirty="0">
                <a:latin typeface="微软雅黑" pitchFamily="34" charset="-122"/>
                <a:ea typeface="微软雅黑" pitchFamily="34" charset="-122"/>
              </a:rPr>
              <a:t>简介</a:t>
            </a: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zh-CN" sz="1100" dirty="0"/>
              <a:t>绘制卡通插画</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项目四</a:t>
            </a:r>
            <a:endParaRPr lang="zh-CN" altLang="en-US" b="1" dirty="0">
              <a:solidFill>
                <a:schemeClr val="bg1"/>
              </a:solidFill>
            </a:endParaRPr>
          </a:p>
        </p:txBody>
      </p:sp>
      <p:sp>
        <p:nvSpPr>
          <p:cNvPr id="13" name="矩形 12"/>
          <p:cNvSpPr/>
          <p:nvPr/>
        </p:nvSpPr>
        <p:spPr>
          <a:xfrm>
            <a:off x="1311697" y="980728"/>
            <a:ext cx="1569660" cy="369332"/>
          </a:xfrm>
          <a:prstGeom prst="rect">
            <a:avLst/>
          </a:prstGeom>
        </p:spPr>
        <p:txBody>
          <a:bodyPr wrap="none">
            <a:spAutoFit/>
          </a:bodyPr>
          <a:lstStyle/>
          <a:p>
            <a:r>
              <a:rPr lang="zh-CN" altLang="en-US" dirty="0" smtClean="0"/>
              <a:t>二</a:t>
            </a:r>
            <a:r>
              <a:rPr lang="zh-CN" altLang="en-US" dirty="0" smtClean="0"/>
              <a:t>、知识储备</a:t>
            </a:r>
            <a:endParaRPr lang="zh-CN" altLang="en-US" dirty="0"/>
          </a:p>
        </p:txBody>
      </p:sp>
      <p:sp>
        <p:nvSpPr>
          <p:cNvPr id="15" name="矩形 14"/>
          <p:cNvSpPr/>
          <p:nvPr/>
        </p:nvSpPr>
        <p:spPr>
          <a:xfrm>
            <a:off x="1638152" y="1355513"/>
            <a:ext cx="10081120" cy="584775"/>
          </a:xfrm>
          <a:prstGeom prst="rect">
            <a:avLst/>
          </a:prstGeom>
        </p:spPr>
        <p:txBody>
          <a:bodyPr wrap="square">
            <a:spAutoFit/>
          </a:bodyPr>
          <a:lstStyle/>
          <a:p>
            <a:r>
              <a:rPr lang="en-US" altLang="zh-CN" dirty="0" smtClean="0"/>
              <a:t>         </a:t>
            </a:r>
            <a:r>
              <a:rPr lang="zh-CN" altLang="zh-CN" sz="1400" dirty="0"/>
              <a:t>“贝赛尔曲线”是由法国数学家</a:t>
            </a:r>
            <a:r>
              <a:rPr lang="en-US" altLang="zh-CN" sz="1400" dirty="0"/>
              <a:t>Bezier</a:t>
            </a:r>
            <a:r>
              <a:rPr lang="zh-CN" altLang="zh-CN" sz="1400" dirty="0"/>
              <a:t>所发现的一种规律，就是通过确定“多个节点的位置以及节点控制线的方向与位置”即可描述出任意形态的曲线，贝塞尔曲线是计算机绘图软件最基本的理论依据。</a:t>
            </a:r>
          </a:p>
        </p:txBody>
      </p:sp>
      <p:sp>
        <p:nvSpPr>
          <p:cNvPr id="16" name="矩形 15"/>
          <p:cNvSpPr/>
          <p:nvPr/>
        </p:nvSpPr>
        <p:spPr>
          <a:xfrm>
            <a:off x="1419097" y="1941210"/>
            <a:ext cx="1462260" cy="369332"/>
          </a:xfrm>
          <a:prstGeom prst="rect">
            <a:avLst/>
          </a:prstGeom>
        </p:spPr>
        <p:txBody>
          <a:bodyPr wrap="none">
            <a:spAutoFit/>
          </a:bodyPr>
          <a:lstStyle/>
          <a:p>
            <a:r>
              <a:rPr lang="en-US" altLang="zh-CN" dirty="0"/>
              <a:t>1</a:t>
            </a:r>
            <a:r>
              <a:rPr lang="zh-CN" altLang="zh-CN" dirty="0" smtClean="0"/>
              <a:t>、</a:t>
            </a:r>
            <a:r>
              <a:rPr lang="zh-CN" altLang="zh-CN" b="1" dirty="0"/>
              <a:t>直线绘制</a:t>
            </a:r>
          </a:p>
        </p:txBody>
      </p:sp>
      <p:sp>
        <p:nvSpPr>
          <p:cNvPr id="17" name="矩形 16"/>
          <p:cNvSpPr/>
          <p:nvPr/>
        </p:nvSpPr>
        <p:spPr>
          <a:xfrm>
            <a:off x="925062" y="2371175"/>
            <a:ext cx="3156889" cy="1615827"/>
          </a:xfrm>
          <a:prstGeom prst="rect">
            <a:avLst/>
          </a:prstGeom>
        </p:spPr>
        <p:txBody>
          <a:bodyPr wrap="square">
            <a:spAutoFit/>
          </a:bodyPr>
          <a:lstStyle/>
          <a:p>
            <a:r>
              <a:rPr lang="zh-CN" altLang="zh-CN" sz="1100" dirty="0"/>
              <a:t>单击工具箱上“贝塞尔工具”，在页面空白位置单击，确定起始点，然后移动光标左键单击确定下一个点，此时两点之间出现一条直线（按住</a:t>
            </a:r>
            <a:r>
              <a:rPr lang="en-US" altLang="zh-CN" sz="1100" dirty="0"/>
              <a:t>shift</a:t>
            </a:r>
            <a:r>
              <a:rPr lang="zh-CN" altLang="zh-CN" sz="1100" dirty="0"/>
              <a:t>键可绘制水平与垂直线），如图</a:t>
            </a:r>
            <a:r>
              <a:rPr lang="en-US" altLang="zh-CN" sz="1100" dirty="0"/>
              <a:t>4-27</a:t>
            </a:r>
            <a:r>
              <a:rPr lang="zh-CN" altLang="zh-CN" sz="1100" dirty="0"/>
              <a:t>所示</a:t>
            </a:r>
          </a:p>
          <a:p>
            <a:r>
              <a:rPr lang="zh-CN" altLang="zh-CN" sz="1100" dirty="0"/>
              <a:t>使用“贝塞尔工具”只要继续移动光标，单击鼠标添加节点就可以继续进行连续绘制，如图</a:t>
            </a:r>
            <a:r>
              <a:rPr lang="en-US" altLang="zh-CN" sz="1100" dirty="0"/>
              <a:t>4-28</a:t>
            </a:r>
            <a:r>
              <a:rPr lang="zh-CN" altLang="zh-CN" sz="1100" dirty="0"/>
              <a:t>所示，想要停止绘制可以按空格键或单击“选择工具”完成绘制，首位两个节点想接可以形成一个面，可进行编辑与填充，如图</a:t>
            </a:r>
            <a:r>
              <a:rPr lang="en-US" altLang="zh-CN" sz="1100" dirty="0"/>
              <a:t>4-29</a:t>
            </a:r>
            <a:r>
              <a:rPr lang="zh-CN" altLang="zh-CN" sz="1100" dirty="0"/>
              <a:t>所示。</a:t>
            </a:r>
          </a:p>
        </p:txBody>
      </p:sp>
      <p:sp>
        <p:nvSpPr>
          <p:cNvPr id="19" name="矩形 18"/>
          <p:cNvSpPr/>
          <p:nvPr/>
        </p:nvSpPr>
        <p:spPr>
          <a:xfrm>
            <a:off x="4731023" y="1954019"/>
            <a:ext cx="1455848" cy="369332"/>
          </a:xfrm>
          <a:prstGeom prst="rect">
            <a:avLst/>
          </a:prstGeom>
        </p:spPr>
        <p:txBody>
          <a:bodyPr wrap="none">
            <a:spAutoFit/>
          </a:bodyPr>
          <a:lstStyle/>
          <a:p>
            <a:r>
              <a:rPr lang="en-US" altLang="zh-CN" dirty="0"/>
              <a:t>2</a:t>
            </a:r>
            <a:r>
              <a:rPr lang="zh-CN" altLang="zh-CN" dirty="0" smtClean="0"/>
              <a:t>、</a:t>
            </a:r>
            <a:r>
              <a:rPr lang="zh-CN" altLang="zh-CN" b="1" dirty="0"/>
              <a:t>曲线绘制</a:t>
            </a:r>
            <a:endParaRPr lang="zh-CN" altLang="zh-CN" b="1" dirty="0"/>
          </a:p>
        </p:txBody>
      </p:sp>
      <p:sp>
        <p:nvSpPr>
          <p:cNvPr id="20" name="矩形 19"/>
          <p:cNvSpPr/>
          <p:nvPr/>
        </p:nvSpPr>
        <p:spPr>
          <a:xfrm>
            <a:off x="4298975" y="2388478"/>
            <a:ext cx="3096344" cy="3785652"/>
          </a:xfrm>
          <a:prstGeom prst="rect">
            <a:avLst/>
          </a:prstGeom>
        </p:spPr>
        <p:txBody>
          <a:bodyPr wrap="square">
            <a:spAutoFit/>
          </a:bodyPr>
          <a:lstStyle/>
          <a:p>
            <a:r>
              <a:rPr lang="zh-CN" altLang="zh-CN" sz="1200" b="1" dirty="0"/>
              <a:t>“贝赛尔曲线”</a:t>
            </a:r>
            <a:r>
              <a:rPr lang="zh-CN" altLang="zh-CN" sz="1200" dirty="0"/>
              <a:t>是可编辑节点连接而成的直线或曲线，每个节点都有两个控制点，用来修改线条的形状。</a:t>
            </a:r>
          </a:p>
          <a:p>
            <a:r>
              <a:rPr lang="zh-CN" altLang="zh-CN" sz="1200" dirty="0"/>
              <a:t>在曲线线段上，每选中一个节点都会显示其相邻节点一条或两条方向线，如图</a:t>
            </a:r>
            <a:r>
              <a:rPr lang="en-US" altLang="zh-CN" sz="1200" dirty="0"/>
              <a:t>4-30</a:t>
            </a:r>
            <a:r>
              <a:rPr lang="zh-CN" altLang="zh-CN" sz="1200" dirty="0"/>
              <a:t>所示。</a:t>
            </a:r>
          </a:p>
          <a:p>
            <a:r>
              <a:rPr lang="zh-CN" altLang="zh-CN" sz="1200" dirty="0"/>
              <a:t>方向线与方向点的长短和位置决定曲线线段的大小和弧度形状，移动方向线（方向线也叫控制线，方向点也可以叫控制点）则会改变曲线的形状。</a:t>
            </a:r>
          </a:p>
          <a:p>
            <a:r>
              <a:rPr lang="zh-CN" altLang="zh-CN" sz="1200" dirty="0"/>
              <a:t>贝塞尔曲线分为：“对称曲线”和“尖突曲线”两种。</a:t>
            </a:r>
          </a:p>
          <a:p>
            <a:r>
              <a:rPr lang="zh-CN" altLang="zh-CN" sz="1200" b="1" dirty="0"/>
              <a:t>对称曲线</a:t>
            </a:r>
            <a:r>
              <a:rPr lang="zh-CN" altLang="zh-CN" sz="1200" dirty="0"/>
              <a:t>：调节“控制线”可以使当前节点两端的曲线端等比例进行调整，如图</a:t>
            </a:r>
            <a:r>
              <a:rPr lang="en-US" altLang="zh-CN" sz="1200" dirty="0"/>
              <a:t>4-31</a:t>
            </a:r>
            <a:r>
              <a:rPr lang="zh-CN" altLang="zh-CN" sz="1200" dirty="0"/>
              <a:t>所示。</a:t>
            </a:r>
          </a:p>
          <a:p>
            <a:r>
              <a:rPr lang="zh-CN" altLang="zh-CN" sz="1200" b="1" dirty="0"/>
              <a:t>尖突曲线</a:t>
            </a:r>
            <a:r>
              <a:rPr lang="zh-CN" altLang="zh-CN" sz="1200" dirty="0"/>
              <a:t>：调节“控制线”只会调节节点一端的曲线，如图</a:t>
            </a:r>
            <a:r>
              <a:rPr lang="en-US" altLang="zh-CN" sz="1200" dirty="0"/>
              <a:t>4-32</a:t>
            </a:r>
            <a:r>
              <a:rPr lang="zh-CN" altLang="zh-CN" sz="1200" dirty="0"/>
              <a:t>所示。</a:t>
            </a:r>
          </a:p>
          <a:p>
            <a:r>
              <a:rPr lang="zh-CN" altLang="zh-CN" sz="1200" dirty="0"/>
              <a:t>贝塞尔曲线可以是闭合的线段，也可以是闭合的图形，我们可以利用贝塞尔曲线绘制矢量图案，单独绘制的线段和图案都以图层的形式存在。</a:t>
            </a:r>
          </a:p>
        </p:txBody>
      </p:sp>
      <p:grpSp>
        <p:nvGrpSpPr>
          <p:cNvPr id="7" name="Group 9"/>
          <p:cNvGrpSpPr>
            <a:grpSpLocks noChangeAspect="1"/>
          </p:cNvGrpSpPr>
          <p:nvPr/>
        </p:nvGrpSpPr>
        <p:grpSpPr bwMode="auto">
          <a:xfrm>
            <a:off x="7251303" y="1924779"/>
            <a:ext cx="1368425" cy="771525"/>
            <a:chOff x="4615" y="2861"/>
            <a:chExt cx="1868" cy="1053"/>
          </a:xfrm>
        </p:grpSpPr>
        <p:sp>
          <p:nvSpPr>
            <p:cNvPr id="10" name="AutoShape 12"/>
            <p:cNvSpPr>
              <a:spLocks noChangeAspect="1" noChangeArrowheads="1" noTextEdit="1"/>
            </p:cNvSpPr>
            <p:nvPr/>
          </p:nvSpPr>
          <p:spPr bwMode="auto">
            <a:xfrm>
              <a:off x="4615" y="2861"/>
              <a:ext cx="1868" cy="105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7179" name="Picture 11" descr="14、贝塞尔绘制直线"/>
            <p:cNvPicPr>
              <a:picLocks noChangeAspect="1" noChangeArrowheads="1"/>
            </p:cNvPicPr>
            <p:nvPr/>
          </p:nvPicPr>
          <p:blipFill>
            <a:blip r:embed="rId2">
              <a:extLst>
                <a:ext uri="{28A0092B-C50C-407E-A947-70E740481C1C}">
                  <a14:useLocalDpi xmlns:a14="http://schemas.microsoft.com/office/drawing/2010/main" val="0"/>
                </a:ext>
              </a:extLst>
            </a:blip>
            <a:srcRect l="8183" t="21991" r="15282" b="22223"/>
            <a:stretch>
              <a:fillRect/>
            </a:stretch>
          </p:blipFill>
          <p:spPr bwMode="auto">
            <a:xfrm>
              <a:off x="4799" y="3043"/>
              <a:ext cx="1684" cy="523"/>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0"/>
            <p:cNvSpPr txBox="1">
              <a:spLocks noChangeArrowheads="1"/>
            </p:cNvSpPr>
            <p:nvPr/>
          </p:nvSpPr>
          <p:spPr bwMode="auto">
            <a:xfrm>
              <a:off x="5211" y="3511"/>
              <a:ext cx="1011"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4-27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2" name="Group 5"/>
          <p:cNvGrpSpPr>
            <a:grpSpLocks noChangeAspect="1"/>
          </p:cNvGrpSpPr>
          <p:nvPr/>
        </p:nvGrpSpPr>
        <p:grpSpPr bwMode="auto">
          <a:xfrm>
            <a:off x="9195519" y="1618618"/>
            <a:ext cx="1511300" cy="1255713"/>
            <a:chOff x="3196" y="5854"/>
            <a:chExt cx="2062" cy="1715"/>
          </a:xfrm>
        </p:grpSpPr>
        <p:sp>
          <p:nvSpPr>
            <p:cNvPr id="25" name="AutoShape 8"/>
            <p:cNvSpPr>
              <a:spLocks noChangeAspect="1" noChangeArrowheads="1" noTextEdit="1"/>
            </p:cNvSpPr>
            <p:nvPr/>
          </p:nvSpPr>
          <p:spPr bwMode="auto">
            <a:xfrm>
              <a:off x="3196" y="5854"/>
              <a:ext cx="2062" cy="171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7175" name="Picture 7" descr="15、贝塞尔"/>
            <p:cNvPicPr>
              <a:picLocks noChangeAspect="1" noChangeArrowheads="1"/>
            </p:cNvPicPr>
            <p:nvPr/>
          </p:nvPicPr>
          <p:blipFill>
            <a:blip r:embed="rId3">
              <a:extLst>
                <a:ext uri="{28A0092B-C50C-407E-A947-70E740481C1C}">
                  <a14:useLocalDpi xmlns:a14="http://schemas.microsoft.com/office/drawing/2010/main" val="0"/>
                </a:ext>
              </a:extLst>
            </a:blip>
            <a:srcRect l="8144" t="5173" r="20818" b="10175"/>
            <a:stretch>
              <a:fillRect/>
            </a:stretch>
          </p:blipFill>
          <p:spPr bwMode="auto">
            <a:xfrm>
              <a:off x="3393" y="5854"/>
              <a:ext cx="1574" cy="1390"/>
            </a:xfrm>
            <a:prstGeom prst="rect">
              <a:avLst/>
            </a:prstGeom>
            <a:noFill/>
            <a:extLst>
              <a:ext uri="{909E8E84-426E-40DD-AFC4-6F175D3DCCD1}">
                <a14:hiddenFill xmlns:a14="http://schemas.microsoft.com/office/drawing/2010/main">
                  <a:solidFill>
                    <a:srgbClr val="FFFFFF"/>
                  </a:solidFill>
                </a14:hiddenFill>
              </a:ext>
            </a:extLst>
          </p:spPr>
        </p:pic>
        <p:sp>
          <p:nvSpPr>
            <p:cNvPr id="26" name="Text Box 6"/>
            <p:cNvSpPr txBox="1">
              <a:spLocks noChangeArrowheads="1"/>
            </p:cNvSpPr>
            <p:nvPr/>
          </p:nvSpPr>
          <p:spPr bwMode="auto">
            <a:xfrm>
              <a:off x="3769" y="7154"/>
              <a:ext cx="836" cy="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4-28</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27" name="Group 1"/>
          <p:cNvGrpSpPr>
            <a:grpSpLocks noChangeAspect="1"/>
          </p:cNvGrpSpPr>
          <p:nvPr/>
        </p:nvGrpSpPr>
        <p:grpSpPr bwMode="auto">
          <a:xfrm>
            <a:off x="10499479" y="1619224"/>
            <a:ext cx="1520825" cy="1314450"/>
            <a:chOff x="4277" y="5854"/>
            <a:chExt cx="2076" cy="1794"/>
          </a:xfrm>
        </p:grpSpPr>
        <p:sp>
          <p:nvSpPr>
            <p:cNvPr id="28" name="AutoShape 4"/>
            <p:cNvSpPr>
              <a:spLocks noChangeAspect="1" noChangeArrowheads="1" noTextEdit="1"/>
            </p:cNvSpPr>
            <p:nvPr/>
          </p:nvSpPr>
          <p:spPr bwMode="auto">
            <a:xfrm>
              <a:off x="4277" y="5854"/>
              <a:ext cx="2076" cy="179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7171" name="Picture 3" descr="16、贝塞尔"/>
            <p:cNvPicPr>
              <a:picLocks noChangeAspect="1" noChangeArrowheads="1"/>
            </p:cNvPicPr>
            <p:nvPr/>
          </p:nvPicPr>
          <p:blipFill>
            <a:blip r:embed="rId4">
              <a:extLst>
                <a:ext uri="{28A0092B-C50C-407E-A947-70E740481C1C}">
                  <a14:useLocalDpi xmlns:a14="http://schemas.microsoft.com/office/drawing/2010/main" val="0"/>
                </a:ext>
              </a:extLst>
            </a:blip>
            <a:srcRect l="7893" t="4716" r="24503" b="7411"/>
            <a:stretch>
              <a:fillRect/>
            </a:stretch>
          </p:blipFill>
          <p:spPr bwMode="auto">
            <a:xfrm>
              <a:off x="4566" y="5936"/>
              <a:ext cx="1488" cy="1268"/>
            </a:xfrm>
            <a:prstGeom prst="rect">
              <a:avLst/>
            </a:prstGeom>
            <a:noFill/>
            <a:extLst>
              <a:ext uri="{909E8E84-426E-40DD-AFC4-6F175D3DCCD1}">
                <a14:hiddenFill xmlns:a14="http://schemas.microsoft.com/office/drawing/2010/main">
                  <a:solidFill>
                    <a:srgbClr val="FFFFFF"/>
                  </a:solidFill>
                </a14:hiddenFill>
              </a:ext>
            </a:extLst>
          </p:spPr>
        </p:pic>
        <p:sp>
          <p:nvSpPr>
            <p:cNvPr id="29" name="Text Box 2"/>
            <p:cNvSpPr txBox="1">
              <a:spLocks noChangeArrowheads="1"/>
            </p:cNvSpPr>
            <p:nvPr/>
          </p:nvSpPr>
          <p:spPr bwMode="auto">
            <a:xfrm>
              <a:off x="4859" y="7149"/>
              <a:ext cx="857" cy="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4-29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30" name="Rectangle 13"/>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1" name="Rectangle 15"/>
          <p:cNvSpPr>
            <a:spLocks noChangeArrowheads="1"/>
          </p:cNvSpPr>
          <p:nvPr/>
        </p:nvSpPr>
        <p:spPr bwMode="auto">
          <a:xfrm>
            <a:off x="0" y="12287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168" name="Rectangle 17"/>
          <p:cNvSpPr>
            <a:spLocks noChangeArrowheads="1"/>
          </p:cNvSpPr>
          <p:nvPr/>
        </p:nvSpPr>
        <p:spPr bwMode="auto">
          <a:xfrm>
            <a:off x="0" y="24844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169" name="Rectangle 19"/>
          <p:cNvSpPr>
            <a:spLocks noChangeArrowheads="1"/>
          </p:cNvSpPr>
          <p:nvPr/>
        </p:nvSpPr>
        <p:spPr bwMode="auto">
          <a:xfrm>
            <a:off x="0" y="379888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7170" name="Group 28"/>
          <p:cNvGrpSpPr>
            <a:grpSpLocks noChangeAspect="1"/>
          </p:cNvGrpSpPr>
          <p:nvPr/>
        </p:nvGrpSpPr>
        <p:grpSpPr bwMode="auto">
          <a:xfrm>
            <a:off x="7251303" y="3068960"/>
            <a:ext cx="1196975" cy="1114425"/>
            <a:chOff x="2360" y="8508"/>
            <a:chExt cx="1634" cy="1521"/>
          </a:xfrm>
        </p:grpSpPr>
        <p:sp>
          <p:nvSpPr>
            <p:cNvPr id="7172" name="AutoShape 31"/>
            <p:cNvSpPr>
              <a:spLocks noChangeAspect="1" noChangeArrowheads="1" noTextEdit="1"/>
            </p:cNvSpPr>
            <p:nvPr/>
          </p:nvSpPr>
          <p:spPr bwMode="auto">
            <a:xfrm>
              <a:off x="2360" y="8508"/>
              <a:ext cx="1634" cy="15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7198" name="Picture 30" descr="17、贝塞尔方向线"/>
            <p:cNvPicPr>
              <a:picLocks noChangeAspect="1" noChangeArrowheads="1"/>
            </p:cNvPicPr>
            <p:nvPr/>
          </p:nvPicPr>
          <p:blipFill>
            <a:blip r:embed="rId5">
              <a:extLst>
                <a:ext uri="{28A0092B-C50C-407E-A947-70E740481C1C}">
                  <a14:useLocalDpi xmlns:a14="http://schemas.microsoft.com/office/drawing/2010/main" val="0"/>
                </a:ext>
              </a:extLst>
            </a:blip>
            <a:srcRect l="8221" t="7777" r="14297" b="12637"/>
            <a:stretch>
              <a:fillRect/>
            </a:stretch>
          </p:blipFill>
          <p:spPr bwMode="auto">
            <a:xfrm>
              <a:off x="2360" y="8508"/>
              <a:ext cx="1634" cy="1150"/>
            </a:xfrm>
            <a:prstGeom prst="rect">
              <a:avLst/>
            </a:prstGeom>
            <a:noFill/>
            <a:extLst>
              <a:ext uri="{909E8E84-426E-40DD-AFC4-6F175D3DCCD1}">
                <a14:hiddenFill xmlns:a14="http://schemas.microsoft.com/office/drawing/2010/main">
                  <a:solidFill>
                    <a:srgbClr val="FFFFFF"/>
                  </a:solidFill>
                </a14:hiddenFill>
              </a:ext>
            </a:extLst>
          </p:spPr>
        </p:pic>
        <p:sp>
          <p:nvSpPr>
            <p:cNvPr id="7173" name="Text Box 29"/>
            <p:cNvSpPr txBox="1">
              <a:spLocks noChangeArrowheads="1"/>
            </p:cNvSpPr>
            <p:nvPr/>
          </p:nvSpPr>
          <p:spPr bwMode="auto">
            <a:xfrm>
              <a:off x="2650" y="9658"/>
              <a:ext cx="944" cy="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4-30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7174" name="Group 24"/>
          <p:cNvGrpSpPr>
            <a:grpSpLocks noChangeAspect="1"/>
          </p:cNvGrpSpPr>
          <p:nvPr/>
        </p:nvGrpSpPr>
        <p:grpSpPr bwMode="auto">
          <a:xfrm>
            <a:off x="9105517" y="3084834"/>
            <a:ext cx="1076325" cy="1082675"/>
            <a:chOff x="4991" y="11119"/>
            <a:chExt cx="1468" cy="1479"/>
          </a:xfrm>
        </p:grpSpPr>
        <p:sp>
          <p:nvSpPr>
            <p:cNvPr id="7176" name="AutoShape 27"/>
            <p:cNvSpPr>
              <a:spLocks noChangeAspect="1" noChangeArrowheads="1" noTextEdit="1"/>
            </p:cNvSpPr>
            <p:nvPr/>
          </p:nvSpPr>
          <p:spPr bwMode="auto">
            <a:xfrm>
              <a:off x="4991" y="11119"/>
              <a:ext cx="1468" cy="147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7194" name="Picture 26" descr="18、对称曲线"/>
            <p:cNvPicPr>
              <a:picLocks noChangeAspect="1" noChangeArrowheads="1"/>
            </p:cNvPicPr>
            <p:nvPr/>
          </p:nvPicPr>
          <p:blipFill>
            <a:blip r:embed="rId6" cstate="print">
              <a:extLst>
                <a:ext uri="{28A0092B-C50C-407E-A947-70E740481C1C}">
                  <a14:useLocalDpi xmlns:a14="http://schemas.microsoft.com/office/drawing/2010/main" val="0"/>
                </a:ext>
              </a:extLst>
            </a:blip>
            <a:srcRect l="10939" t="7439" r="7953" b="6889"/>
            <a:stretch>
              <a:fillRect/>
            </a:stretch>
          </p:blipFill>
          <p:spPr bwMode="auto">
            <a:xfrm>
              <a:off x="4991" y="11119"/>
              <a:ext cx="1468" cy="1042"/>
            </a:xfrm>
            <a:prstGeom prst="rect">
              <a:avLst/>
            </a:prstGeom>
            <a:noFill/>
            <a:extLst>
              <a:ext uri="{909E8E84-426E-40DD-AFC4-6F175D3DCCD1}">
                <a14:hiddenFill xmlns:a14="http://schemas.microsoft.com/office/drawing/2010/main">
                  <a:solidFill>
                    <a:srgbClr val="FFFFFF"/>
                  </a:solidFill>
                </a14:hiddenFill>
              </a:ext>
            </a:extLst>
          </p:spPr>
        </p:pic>
        <p:sp>
          <p:nvSpPr>
            <p:cNvPr id="7177" name="Text Box 25"/>
            <p:cNvSpPr txBox="1">
              <a:spLocks noChangeArrowheads="1"/>
            </p:cNvSpPr>
            <p:nvPr/>
          </p:nvSpPr>
          <p:spPr bwMode="auto">
            <a:xfrm>
              <a:off x="5326" y="12251"/>
              <a:ext cx="901"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4-31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7178" name="Group 20"/>
          <p:cNvGrpSpPr>
            <a:grpSpLocks noChangeAspect="1"/>
          </p:cNvGrpSpPr>
          <p:nvPr/>
        </p:nvGrpSpPr>
        <p:grpSpPr bwMode="auto">
          <a:xfrm>
            <a:off x="10632035" y="2933674"/>
            <a:ext cx="1255713" cy="1368425"/>
            <a:chOff x="5103" y="6768"/>
            <a:chExt cx="1714" cy="1867"/>
          </a:xfrm>
        </p:grpSpPr>
        <p:sp>
          <p:nvSpPr>
            <p:cNvPr id="7180" name="AutoShape 23"/>
            <p:cNvSpPr>
              <a:spLocks noChangeAspect="1" noChangeArrowheads="1" noTextEdit="1"/>
            </p:cNvSpPr>
            <p:nvPr/>
          </p:nvSpPr>
          <p:spPr bwMode="auto">
            <a:xfrm>
              <a:off x="5103" y="6768"/>
              <a:ext cx="1714" cy="186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7190" name="Picture 22" descr="19、尖突曲线"/>
            <p:cNvPicPr>
              <a:picLocks noChangeAspect="1" noChangeArrowheads="1"/>
            </p:cNvPicPr>
            <p:nvPr/>
          </p:nvPicPr>
          <p:blipFill>
            <a:blip r:embed="rId7" cstate="print">
              <a:extLst>
                <a:ext uri="{28A0092B-C50C-407E-A947-70E740481C1C}">
                  <a14:useLocalDpi xmlns:a14="http://schemas.microsoft.com/office/drawing/2010/main" val="0"/>
                </a:ext>
              </a:extLst>
            </a:blip>
            <a:srcRect l="11905" r="8559" b="14348"/>
            <a:stretch>
              <a:fillRect/>
            </a:stretch>
          </p:blipFill>
          <p:spPr bwMode="auto">
            <a:xfrm>
              <a:off x="5103" y="6768"/>
              <a:ext cx="1714" cy="1468"/>
            </a:xfrm>
            <a:prstGeom prst="rect">
              <a:avLst/>
            </a:prstGeom>
            <a:noFill/>
            <a:extLst>
              <a:ext uri="{909E8E84-426E-40DD-AFC4-6F175D3DCCD1}">
                <a14:hiddenFill xmlns:a14="http://schemas.microsoft.com/office/drawing/2010/main">
                  <a:solidFill>
                    <a:srgbClr val="FFFFFF"/>
                  </a:solidFill>
                </a14:hiddenFill>
              </a:ext>
            </a:extLst>
          </p:spPr>
        </p:pic>
        <p:sp>
          <p:nvSpPr>
            <p:cNvPr id="7181" name="Text Box 21"/>
            <p:cNvSpPr txBox="1">
              <a:spLocks noChangeArrowheads="1"/>
            </p:cNvSpPr>
            <p:nvPr/>
          </p:nvSpPr>
          <p:spPr bwMode="auto">
            <a:xfrm>
              <a:off x="5395" y="8236"/>
              <a:ext cx="948"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4-32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7182" name="Rectangle 32"/>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183" name="Rectangle 34"/>
          <p:cNvSpPr>
            <a:spLocks noChangeArrowheads="1"/>
          </p:cNvSpPr>
          <p:nvPr/>
        </p:nvSpPr>
        <p:spPr bwMode="auto">
          <a:xfrm>
            <a:off x="0" y="15716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184" name="Rectangle 36"/>
          <p:cNvSpPr>
            <a:spLocks noChangeArrowheads="1"/>
          </p:cNvSpPr>
          <p:nvPr/>
        </p:nvSpPr>
        <p:spPr bwMode="auto">
          <a:xfrm>
            <a:off x="0" y="26543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223438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en-US" altLang="zh-CN" sz="1100" b="1" kern="0" dirty="0" err="1">
                <a:latin typeface="微软雅黑" pitchFamily="34" charset="-122"/>
                <a:ea typeface="微软雅黑" pitchFamily="34" charset="-122"/>
              </a:rPr>
              <a:t>Coreldraw</a:t>
            </a:r>
            <a:r>
              <a:rPr lang="en-US" altLang="zh-CN" sz="1100" b="1" kern="0" dirty="0">
                <a:latin typeface="微软雅黑" pitchFamily="34" charset="-122"/>
                <a:ea typeface="微软雅黑" pitchFamily="34" charset="-122"/>
              </a:rPr>
              <a:t> X7</a:t>
            </a:r>
            <a:r>
              <a:rPr lang="zh-CN" altLang="en-US" sz="1100" b="1" kern="0" dirty="0">
                <a:latin typeface="微软雅黑" pitchFamily="34" charset="-122"/>
                <a:ea typeface="微软雅黑" pitchFamily="34" charset="-122"/>
              </a:rPr>
              <a:t>简介</a:t>
            </a: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zh-CN" sz="1100" dirty="0"/>
              <a:t>绘制卡通插画</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项目四</a:t>
            </a:r>
            <a:endParaRPr lang="zh-CN" altLang="en-US" b="1" dirty="0">
              <a:solidFill>
                <a:schemeClr val="bg1"/>
              </a:solidFill>
            </a:endParaRPr>
          </a:p>
        </p:txBody>
      </p:sp>
      <p:sp>
        <p:nvSpPr>
          <p:cNvPr id="13" name="矩形 12"/>
          <p:cNvSpPr/>
          <p:nvPr/>
        </p:nvSpPr>
        <p:spPr>
          <a:xfrm>
            <a:off x="1311697" y="980728"/>
            <a:ext cx="1569660" cy="369332"/>
          </a:xfrm>
          <a:prstGeom prst="rect">
            <a:avLst/>
          </a:prstGeom>
        </p:spPr>
        <p:txBody>
          <a:bodyPr wrap="none">
            <a:spAutoFit/>
          </a:bodyPr>
          <a:lstStyle/>
          <a:p>
            <a:r>
              <a:rPr lang="zh-CN" altLang="en-US" dirty="0" smtClean="0"/>
              <a:t>三、</a:t>
            </a:r>
            <a:r>
              <a:rPr lang="zh-CN" altLang="zh-CN" dirty="0" smtClean="0"/>
              <a:t>任务</a:t>
            </a:r>
            <a:r>
              <a:rPr lang="zh-CN" altLang="zh-CN" dirty="0"/>
              <a:t>实现</a:t>
            </a:r>
            <a:endParaRPr lang="zh-CN" altLang="en-US" dirty="0"/>
          </a:p>
        </p:txBody>
      </p:sp>
      <p:sp>
        <p:nvSpPr>
          <p:cNvPr id="7" name="矩形 6"/>
          <p:cNvSpPr/>
          <p:nvPr/>
        </p:nvSpPr>
        <p:spPr>
          <a:xfrm>
            <a:off x="1006530" y="1412776"/>
            <a:ext cx="5380677" cy="3785652"/>
          </a:xfrm>
          <a:prstGeom prst="rect">
            <a:avLst/>
          </a:prstGeom>
        </p:spPr>
        <p:txBody>
          <a:bodyPr wrap="square">
            <a:spAutoFit/>
          </a:bodyPr>
          <a:lstStyle/>
          <a:p>
            <a:r>
              <a:rPr lang="zh-CN" altLang="zh-CN" sz="1200" dirty="0"/>
              <a:t>【</a:t>
            </a:r>
            <a:r>
              <a:rPr lang="en-US" altLang="zh-CN" sz="1200" dirty="0"/>
              <a:t>Step01</a:t>
            </a:r>
            <a:r>
              <a:rPr lang="zh-CN" altLang="zh-CN" sz="1200" dirty="0"/>
              <a:t>】新建空白文档。设置文档名称为“绘制卡通插画”，设置页面大小“宽”为</a:t>
            </a:r>
            <a:r>
              <a:rPr lang="en-US" altLang="zh-CN" sz="1200" dirty="0"/>
              <a:t>205mm</a:t>
            </a:r>
            <a:r>
              <a:rPr lang="zh-CN" altLang="zh-CN" sz="1200" dirty="0"/>
              <a:t>、“高”为</a:t>
            </a:r>
            <a:r>
              <a:rPr lang="en-US" altLang="zh-CN" sz="1200" dirty="0"/>
              <a:t>150mm</a:t>
            </a:r>
            <a:r>
              <a:rPr lang="zh-CN" altLang="zh-CN" sz="1200" dirty="0"/>
              <a:t>。如图</a:t>
            </a:r>
            <a:r>
              <a:rPr lang="en-US" altLang="zh-CN" sz="1200" dirty="0"/>
              <a:t>4-33</a:t>
            </a:r>
            <a:r>
              <a:rPr lang="zh-CN" altLang="zh-CN" sz="1200" dirty="0"/>
              <a:t>所示：</a:t>
            </a:r>
          </a:p>
          <a:p>
            <a:r>
              <a:rPr lang="zh-CN" altLang="zh-CN" sz="1200" dirty="0"/>
              <a:t>【</a:t>
            </a:r>
            <a:r>
              <a:rPr lang="en-US" altLang="zh-CN" sz="1200" dirty="0"/>
              <a:t>Step02</a:t>
            </a:r>
            <a:r>
              <a:rPr lang="zh-CN" altLang="zh-CN" sz="1200" dirty="0"/>
              <a:t>】绘制背景。选择“矩形工具”绘制画板大小的矩形，颜色填充为（</a:t>
            </a:r>
            <a:r>
              <a:rPr lang="en-US" altLang="zh-CN" sz="1200" dirty="0"/>
              <a:t>C:3,M:8,Y:33,K:0</a:t>
            </a:r>
            <a:r>
              <a:rPr lang="zh-CN" altLang="zh-CN" sz="1200" dirty="0"/>
              <a:t>）</a:t>
            </a:r>
            <a:r>
              <a:rPr lang="en-US" altLang="zh-CN" sz="1200" dirty="0"/>
              <a:t>,</a:t>
            </a:r>
            <a:r>
              <a:rPr lang="zh-CN" altLang="zh-CN" sz="1200" dirty="0"/>
              <a:t>“轮廓宽度”为无。并选择矩形执行菜单栏“对象—锁定—锁定对象”方便以后操作，如图</a:t>
            </a:r>
            <a:r>
              <a:rPr lang="en-US" altLang="zh-CN" sz="1200" dirty="0"/>
              <a:t>4-34</a:t>
            </a:r>
            <a:r>
              <a:rPr lang="zh-CN" altLang="zh-CN" sz="1200" dirty="0"/>
              <a:t>所示</a:t>
            </a:r>
            <a:r>
              <a:rPr lang="zh-CN" altLang="zh-CN" sz="1200" dirty="0" smtClean="0"/>
              <a:t>：</a:t>
            </a:r>
            <a:endParaRPr lang="en-US" altLang="zh-CN" sz="1200" dirty="0" smtClean="0"/>
          </a:p>
          <a:p>
            <a:r>
              <a:rPr lang="zh-CN" altLang="zh-CN" sz="1200" dirty="0"/>
              <a:t>【</a:t>
            </a:r>
            <a:r>
              <a:rPr lang="en-US" altLang="zh-CN" sz="1200" dirty="0"/>
              <a:t>Step04</a:t>
            </a:r>
            <a:r>
              <a:rPr lang="zh-CN" altLang="zh-CN" sz="1200" dirty="0"/>
              <a:t>】绘制山坡。选择“贝塞尔工具”在矩形底部绘制如图</a:t>
            </a:r>
            <a:r>
              <a:rPr lang="en-US" altLang="zh-CN" sz="1200" dirty="0"/>
              <a:t>4-35</a:t>
            </a:r>
            <a:r>
              <a:rPr lang="zh-CN" altLang="zh-CN" sz="1200" dirty="0"/>
              <a:t>所示轮廓，结合形状工具进行调整，颜色填充为（</a:t>
            </a:r>
            <a:r>
              <a:rPr lang="en-US" altLang="zh-CN" sz="1200" dirty="0"/>
              <a:t>C:51,M:33,Y:80,K:0</a:t>
            </a:r>
            <a:r>
              <a:rPr lang="zh-CN" altLang="zh-CN" sz="1200" dirty="0"/>
              <a:t>）</a:t>
            </a:r>
            <a:r>
              <a:rPr lang="en-US" altLang="zh-CN" sz="1200" dirty="0"/>
              <a:t>,</a:t>
            </a:r>
            <a:r>
              <a:rPr lang="zh-CN" altLang="zh-CN" sz="1200" dirty="0"/>
              <a:t>“轮廓宽度”为无。</a:t>
            </a:r>
          </a:p>
          <a:p>
            <a:r>
              <a:rPr lang="zh-CN" altLang="zh-CN" sz="1200" dirty="0"/>
              <a:t>【</a:t>
            </a:r>
            <a:r>
              <a:rPr lang="en-US" altLang="zh-CN" sz="1200" dirty="0"/>
              <a:t>Step05</a:t>
            </a:r>
            <a:r>
              <a:rPr lang="zh-CN" altLang="zh-CN" sz="1200" dirty="0"/>
              <a:t>】复制步骤</a:t>
            </a:r>
            <a:r>
              <a:rPr lang="en-US" altLang="zh-CN" sz="1200" dirty="0"/>
              <a:t>4</a:t>
            </a:r>
            <a:r>
              <a:rPr lang="zh-CN" altLang="zh-CN" sz="1200" dirty="0"/>
              <a:t>的轮廓，使用“形状工具”进行逐步调整，得到如图</a:t>
            </a:r>
            <a:r>
              <a:rPr lang="en-US" altLang="zh-CN" sz="1200" dirty="0"/>
              <a:t>4-36</a:t>
            </a:r>
            <a:r>
              <a:rPr lang="zh-CN" altLang="zh-CN" sz="1200" dirty="0"/>
              <a:t>所示山坡：</a:t>
            </a:r>
          </a:p>
          <a:p>
            <a:r>
              <a:rPr lang="zh-CN" altLang="zh-CN" sz="1200" dirty="0"/>
              <a:t>【</a:t>
            </a:r>
            <a:r>
              <a:rPr lang="en-US" altLang="zh-CN" sz="1200" dirty="0"/>
              <a:t>Step06</a:t>
            </a:r>
            <a:r>
              <a:rPr lang="zh-CN" altLang="zh-CN" sz="1200" dirty="0"/>
              <a:t>】复制三条山坡形状，进行“水平镜像”</a:t>
            </a:r>
            <a:r>
              <a:rPr lang="en-US" altLang="zh-CN" sz="1200" dirty="0"/>
              <a:t> </a:t>
            </a:r>
            <a:r>
              <a:rPr lang="zh-CN" altLang="zh-CN" sz="1200" dirty="0"/>
              <a:t>变换，并使用“形状工具”进行形状调整，得到如图</a:t>
            </a:r>
            <a:r>
              <a:rPr lang="en-US" altLang="zh-CN" sz="1200" dirty="0"/>
              <a:t>4-37</a:t>
            </a:r>
            <a:r>
              <a:rPr lang="zh-CN" altLang="zh-CN" sz="1200" dirty="0"/>
              <a:t>所示，颜色填充为（</a:t>
            </a:r>
            <a:r>
              <a:rPr lang="en-US" altLang="zh-CN" sz="1200" dirty="0"/>
              <a:t>C</a:t>
            </a:r>
            <a:r>
              <a:rPr lang="zh-CN" altLang="zh-CN" sz="1200" dirty="0"/>
              <a:t>：</a:t>
            </a:r>
            <a:r>
              <a:rPr lang="en-US" altLang="zh-CN" sz="1200" dirty="0"/>
              <a:t>18</a:t>
            </a:r>
            <a:r>
              <a:rPr lang="zh-CN" altLang="zh-CN" sz="1200" dirty="0"/>
              <a:t>，</a:t>
            </a:r>
            <a:r>
              <a:rPr lang="en-US" altLang="zh-CN" sz="1200" dirty="0"/>
              <a:t>M,27</a:t>
            </a:r>
            <a:r>
              <a:rPr lang="zh-CN" altLang="zh-CN" sz="1200" dirty="0"/>
              <a:t>，</a:t>
            </a:r>
            <a:r>
              <a:rPr lang="en-US" altLang="zh-CN" sz="1200" dirty="0"/>
              <a:t>Y,87</a:t>
            </a:r>
            <a:r>
              <a:rPr lang="zh-CN" altLang="zh-CN" sz="1200" dirty="0"/>
              <a:t>，</a:t>
            </a:r>
            <a:r>
              <a:rPr lang="en-US" altLang="zh-CN" sz="1200" dirty="0"/>
              <a:t>K,0</a:t>
            </a:r>
            <a:r>
              <a:rPr lang="zh-CN" altLang="zh-CN" sz="1200" dirty="0"/>
              <a:t>），“轮廓宽度”为无，如图</a:t>
            </a:r>
            <a:r>
              <a:rPr lang="en-US" altLang="zh-CN" sz="1200" dirty="0"/>
              <a:t>4-38</a:t>
            </a:r>
            <a:r>
              <a:rPr lang="zh-CN" altLang="zh-CN" sz="1200" dirty="0"/>
              <a:t>所示：</a:t>
            </a:r>
          </a:p>
          <a:p>
            <a:r>
              <a:rPr lang="zh-CN" altLang="zh-CN" sz="1200" dirty="0"/>
              <a:t>【</a:t>
            </a:r>
            <a:r>
              <a:rPr lang="en-US" altLang="zh-CN" sz="1200" dirty="0"/>
              <a:t>Step07</a:t>
            </a:r>
            <a:r>
              <a:rPr lang="zh-CN" altLang="zh-CN" sz="1200" dirty="0"/>
              <a:t>】同步骤</a:t>
            </a:r>
            <a:r>
              <a:rPr lang="en-US" altLang="zh-CN" sz="1200" dirty="0"/>
              <a:t>6</a:t>
            </a:r>
            <a:r>
              <a:rPr lang="zh-CN" altLang="zh-CN" sz="1200" dirty="0"/>
              <a:t>通过复制的方式得到另外三条山坡</a:t>
            </a:r>
            <a:r>
              <a:rPr lang="en-US" altLang="zh-CN" sz="1200" dirty="0"/>
              <a:t>,</a:t>
            </a:r>
            <a:r>
              <a:rPr lang="zh-CN" altLang="zh-CN" sz="1200" dirty="0"/>
              <a:t>用“形状工具”进行调整，颜色填充为（</a:t>
            </a:r>
            <a:r>
              <a:rPr lang="en-US" altLang="zh-CN" sz="1200" dirty="0"/>
              <a:t>C</a:t>
            </a:r>
            <a:r>
              <a:rPr lang="zh-CN" altLang="zh-CN" sz="1200" dirty="0"/>
              <a:t>：</a:t>
            </a:r>
            <a:r>
              <a:rPr lang="en-US" altLang="zh-CN" sz="1200" dirty="0"/>
              <a:t>20</a:t>
            </a:r>
            <a:r>
              <a:rPr lang="zh-CN" altLang="zh-CN" sz="1200" dirty="0"/>
              <a:t>，</a:t>
            </a:r>
            <a:r>
              <a:rPr lang="en-US" altLang="zh-CN" sz="1200" dirty="0"/>
              <a:t>M,49</a:t>
            </a:r>
            <a:r>
              <a:rPr lang="zh-CN" altLang="zh-CN" sz="1200" dirty="0"/>
              <a:t>，</a:t>
            </a:r>
            <a:r>
              <a:rPr lang="en-US" altLang="zh-CN" sz="1200" dirty="0"/>
              <a:t>Y,89</a:t>
            </a:r>
            <a:r>
              <a:rPr lang="zh-CN" altLang="zh-CN" sz="1200" dirty="0"/>
              <a:t>，</a:t>
            </a:r>
            <a:r>
              <a:rPr lang="en-US" altLang="zh-CN" sz="1200" dirty="0"/>
              <a:t>K,0</a:t>
            </a:r>
            <a:r>
              <a:rPr lang="zh-CN" altLang="zh-CN" sz="1200" dirty="0"/>
              <a:t>），“轮廓宽度”为无，如图</a:t>
            </a:r>
            <a:r>
              <a:rPr lang="en-US" altLang="zh-CN" sz="1200" dirty="0"/>
              <a:t>4-39</a:t>
            </a:r>
            <a:r>
              <a:rPr lang="zh-CN" altLang="zh-CN" sz="1200" dirty="0"/>
              <a:t>所示</a:t>
            </a:r>
            <a:r>
              <a:rPr lang="zh-CN" altLang="zh-CN" sz="1200" dirty="0" smtClean="0"/>
              <a:t>：</a:t>
            </a:r>
            <a:endParaRPr lang="en-US" altLang="zh-CN" sz="1200" dirty="0" smtClean="0"/>
          </a:p>
          <a:p>
            <a:r>
              <a:rPr lang="zh-CN" altLang="zh-CN" sz="1200" dirty="0"/>
              <a:t>【</a:t>
            </a:r>
            <a:r>
              <a:rPr lang="en-US" altLang="zh-CN" sz="1200" dirty="0"/>
              <a:t>Step08</a:t>
            </a:r>
            <a:r>
              <a:rPr lang="zh-CN" altLang="zh-CN" sz="1200" dirty="0"/>
              <a:t>】绘制草丛。选择“贝塞尔工具”绘制如图</a:t>
            </a:r>
            <a:r>
              <a:rPr lang="en-US" altLang="zh-CN" sz="1200" dirty="0"/>
              <a:t>4-40</a:t>
            </a:r>
            <a:r>
              <a:rPr lang="zh-CN" altLang="zh-CN" sz="1200" dirty="0"/>
              <a:t>所示草丛轮廓，选择“形状工具”进行调整，如图所示。颜色填充为（</a:t>
            </a:r>
            <a:r>
              <a:rPr lang="en-US" altLang="zh-CN" sz="1200" dirty="0"/>
              <a:t>C</a:t>
            </a:r>
            <a:r>
              <a:rPr lang="zh-CN" altLang="zh-CN" sz="1200" dirty="0"/>
              <a:t>：</a:t>
            </a:r>
            <a:r>
              <a:rPr lang="en-US" altLang="zh-CN" sz="1200" dirty="0"/>
              <a:t>92</a:t>
            </a:r>
            <a:r>
              <a:rPr lang="zh-CN" altLang="zh-CN" sz="1200" dirty="0"/>
              <a:t>，</a:t>
            </a:r>
            <a:r>
              <a:rPr lang="en-US" altLang="zh-CN" sz="1200" dirty="0"/>
              <a:t>M,72</a:t>
            </a:r>
            <a:r>
              <a:rPr lang="zh-CN" altLang="zh-CN" sz="1200" dirty="0"/>
              <a:t>，</a:t>
            </a:r>
            <a:r>
              <a:rPr lang="en-US" altLang="zh-CN" sz="1200" dirty="0"/>
              <a:t>Y,86</a:t>
            </a:r>
            <a:r>
              <a:rPr lang="zh-CN" altLang="zh-CN" sz="1200" dirty="0"/>
              <a:t>，</a:t>
            </a:r>
            <a:r>
              <a:rPr lang="en-US" altLang="zh-CN" sz="1200" dirty="0"/>
              <a:t>K,59</a:t>
            </a:r>
            <a:r>
              <a:rPr lang="zh-CN" altLang="zh-CN" sz="1200" dirty="0"/>
              <a:t>），“轮廓宽度”为无，如图</a:t>
            </a:r>
            <a:r>
              <a:rPr lang="en-US" altLang="zh-CN" sz="1200" dirty="0"/>
              <a:t>4-41</a:t>
            </a:r>
            <a:r>
              <a:rPr lang="zh-CN" altLang="zh-CN" sz="1200" dirty="0"/>
              <a:t>所示：</a:t>
            </a:r>
          </a:p>
          <a:p>
            <a:endParaRPr lang="zh-CN" altLang="zh-CN" sz="1200" dirty="0"/>
          </a:p>
          <a:p>
            <a:endParaRPr lang="zh-CN" altLang="zh-CN" sz="1200" dirty="0"/>
          </a:p>
        </p:txBody>
      </p:sp>
      <p:grpSp>
        <p:nvGrpSpPr>
          <p:cNvPr id="10" name="Group 5"/>
          <p:cNvGrpSpPr>
            <a:grpSpLocks noChangeAspect="1"/>
          </p:cNvGrpSpPr>
          <p:nvPr/>
        </p:nvGrpSpPr>
        <p:grpSpPr bwMode="auto">
          <a:xfrm>
            <a:off x="6747248" y="1412776"/>
            <a:ext cx="1080120" cy="1419216"/>
            <a:chOff x="4658" y="1509"/>
            <a:chExt cx="2347" cy="3083"/>
          </a:xfrm>
        </p:grpSpPr>
        <p:sp>
          <p:nvSpPr>
            <p:cNvPr id="11" name="AutoShape 8"/>
            <p:cNvSpPr>
              <a:spLocks noChangeAspect="1" noChangeArrowheads="1" noTextEdit="1"/>
            </p:cNvSpPr>
            <p:nvPr/>
          </p:nvSpPr>
          <p:spPr bwMode="auto">
            <a:xfrm>
              <a:off x="4658" y="1509"/>
              <a:ext cx="2347" cy="30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8199" name="Picture 7" descr="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58" y="1509"/>
              <a:ext cx="2347" cy="2694"/>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6"/>
            <p:cNvSpPr txBox="1">
              <a:spLocks noChangeArrowheads="1"/>
            </p:cNvSpPr>
            <p:nvPr/>
          </p:nvSpPr>
          <p:spPr bwMode="auto">
            <a:xfrm>
              <a:off x="5290" y="4203"/>
              <a:ext cx="1138" cy="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4-33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4" name="Group 1"/>
          <p:cNvGrpSpPr>
            <a:grpSpLocks noChangeAspect="1"/>
          </p:cNvGrpSpPr>
          <p:nvPr/>
        </p:nvGrpSpPr>
        <p:grpSpPr bwMode="auto">
          <a:xfrm>
            <a:off x="8279736" y="1617148"/>
            <a:ext cx="1370245" cy="1214844"/>
            <a:chOff x="4494" y="3254"/>
            <a:chExt cx="2619" cy="2320"/>
          </a:xfrm>
        </p:grpSpPr>
        <p:sp>
          <p:nvSpPr>
            <p:cNvPr id="15" name="AutoShape 4"/>
            <p:cNvSpPr>
              <a:spLocks noChangeAspect="1" noChangeArrowheads="1" noTextEdit="1"/>
            </p:cNvSpPr>
            <p:nvPr/>
          </p:nvSpPr>
          <p:spPr bwMode="auto">
            <a:xfrm>
              <a:off x="4494" y="3254"/>
              <a:ext cx="2619" cy="232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8195" name="Picture 3" descr="1"/>
            <p:cNvPicPr>
              <a:picLocks noChangeAspect="1" noChangeArrowheads="1"/>
            </p:cNvPicPr>
            <p:nvPr/>
          </p:nvPicPr>
          <p:blipFill>
            <a:blip r:embed="rId3">
              <a:extLst>
                <a:ext uri="{28A0092B-C50C-407E-A947-70E740481C1C}">
                  <a14:useLocalDpi xmlns:a14="http://schemas.microsoft.com/office/drawing/2010/main" val="0"/>
                </a:ext>
              </a:extLst>
            </a:blip>
            <a:srcRect l="9013" t="5914" r="15323" b="6114"/>
            <a:stretch>
              <a:fillRect/>
            </a:stretch>
          </p:blipFill>
          <p:spPr bwMode="auto">
            <a:xfrm>
              <a:off x="4494" y="3254"/>
              <a:ext cx="2619" cy="1921"/>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2"/>
            <p:cNvSpPr txBox="1">
              <a:spLocks noChangeArrowheads="1"/>
            </p:cNvSpPr>
            <p:nvPr/>
          </p:nvSpPr>
          <p:spPr bwMode="auto">
            <a:xfrm>
              <a:off x="5424" y="5175"/>
              <a:ext cx="929"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4-34</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7" name="Rectangle 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Rectangle 11"/>
          <p:cNvSpPr>
            <a:spLocks noChangeArrowheads="1"/>
          </p:cNvSpPr>
          <p:nvPr/>
        </p:nvSpPr>
        <p:spPr bwMode="auto">
          <a:xfrm>
            <a:off x="0" y="271621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Rectangle 13"/>
          <p:cNvSpPr>
            <a:spLocks noChangeArrowheads="1"/>
          </p:cNvSpPr>
          <p:nvPr/>
        </p:nvSpPr>
        <p:spPr bwMode="auto">
          <a:xfrm>
            <a:off x="0" y="44164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20" name="Group 18"/>
          <p:cNvGrpSpPr>
            <a:grpSpLocks noChangeAspect="1"/>
          </p:cNvGrpSpPr>
          <p:nvPr/>
        </p:nvGrpSpPr>
        <p:grpSpPr bwMode="auto">
          <a:xfrm>
            <a:off x="9994024" y="1489744"/>
            <a:ext cx="1488309" cy="1344583"/>
            <a:chOff x="4769" y="3980"/>
            <a:chExt cx="2402" cy="2169"/>
          </a:xfrm>
        </p:grpSpPr>
        <p:sp>
          <p:nvSpPr>
            <p:cNvPr id="21" name="AutoShape 21"/>
            <p:cNvSpPr>
              <a:spLocks noChangeAspect="1" noChangeArrowheads="1" noTextEdit="1"/>
            </p:cNvSpPr>
            <p:nvPr/>
          </p:nvSpPr>
          <p:spPr bwMode="auto">
            <a:xfrm>
              <a:off x="4769" y="3980"/>
              <a:ext cx="2402" cy="216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8212" name="Picture 20" descr="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69" y="3980"/>
              <a:ext cx="2402" cy="1765"/>
            </a:xfrm>
            <a:prstGeom prst="rect">
              <a:avLst/>
            </a:prstGeom>
            <a:noFill/>
            <a:extLst>
              <a:ext uri="{909E8E84-426E-40DD-AFC4-6F175D3DCCD1}">
                <a14:hiddenFill xmlns:a14="http://schemas.microsoft.com/office/drawing/2010/main">
                  <a:solidFill>
                    <a:srgbClr val="FFFFFF"/>
                  </a:solidFill>
                </a14:hiddenFill>
              </a:ext>
            </a:extLst>
          </p:spPr>
        </p:pic>
        <p:sp>
          <p:nvSpPr>
            <p:cNvPr id="22" name="Text Box 19"/>
            <p:cNvSpPr txBox="1">
              <a:spLocks noChangeArrowheads="1"/>
            </p:cNvSpPr>
            <p:nvPr/>
          </p:nvSpPr>
          <p:spPr bwMode="auto">
            <a:xfrm>
              <a:off x="5459" y="5745"/>
              <a:ext cx="870"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4-35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23" name="Group 14"/>
          <p:cNvGrpSpPr>
            <a:grpSpLocks noChangeAspect="1"/>
          </p:cNvGrpSpPr>
          <p:nvPr/>
        </p:nvGrpSpPr>
        <p:grpSpPr bwMode="auto">
          <a:xfrm>
            <a:off x="6676000" y="3068960"/>
            <a:ext cx="1490358" cy="1347465"/>
            <a:chOff x="4621" y="6883"/>
            <a:chExt cx="2420" cy="2186"/>
          </a:xfrm>
        </p:grpSpPr>
        <p:sp>
          <p:nvSpPr>
            <p:cNvPr id="24" name="AutoShape 17"/>
            <p:cNvSpPr>
              <a:spLocks noChangeAspect="1" noChangeArrowheads="1" noTextEdit="1"/>
            </p:cNvSpPr>
            <p:nvPr/>
          </p:nvSpPr>
          <p:spPr bwMode="auto">
            <a:xfrm>
              <a:off x="4621" y="6883"/>
              <a:ext cx="2420" cy="218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8208" name="Picture 16" descr="3"/>
            <p:cNvPicPr>
              <a:picLocks noChangeAspect="1" noChangeArrowheads="1"/>
            </p:cNvPicPr>
            <p:nvPr/>
          </p:nvPicPr>
          <p:blipFill>
            <a:blip r:embed="rId5">
              <a:extLst>
                <a:ext uri="{28A0092B-C50C-407E-A947-70E740481C1C}">
                  <a14:useLocalDpi xmlns:a14="http://schemas.microsoft.com/office/drawing/2010/main" val="0"/>
                </a:ext>
              </a:extLst>
            </a:blip>
            <a:srcRect l="15749" t="10750" r="15392" b="8096"/>
            <a:stretch>
              <a:fillRect/>
            </a:stretch>
          </p:blipFill>
          <p:spPr bwMode="auto">
            <a:xfrm>
              <a:off x="4621" y="6883"/>
              <a:ext cx="2420" cy="1807"/>
            </a:xfrm>
            <a:prstGeom prst="rect">
              <a:avLst/>
            </a:prstGeom>
            <a:noFill/>
            <a:extLst>
              <a:ext uri="{909E8E84-426E-40DD-AFC4-6F175D3DCCD1}">
                <a14:hiddenFill xmlns:a14="http://schemas.microsoft.com/office/drawing/2010/main">
                  <a:solidFill>
                    <a:srgbClr val="FFFFFF"/>
                  </a:solidFill>
                </a14:hiddenFill>
              </a:ext>
            </a:extLst>
          </p:spPr>
        </p:pic>
        <p:sp>
          <p:nvSpPr>
            <p:cNvPr id="25" name="Text Box 15"/>
            <p:cNvSpPr txBox="1">
              <a:spLocks noChangeArrowheads="1"/>
            </p:cNvSpPr>
            <p:nvPr/>
          </p:nvSpPr>
          <p:spPr bwMode="auto">
            <a:xfrm>
              <a:off x="5425" y="8690"/>
              <a:ext cx="908" cy="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4-36</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6" name="Rectangle 22"/>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7" name="Rectangle 24"/>
          <p:cNvSpPr>
            <a:spLocks noChangeArrowheads="1"/>
          </p:cNvSpPr>
          <p:nvPr/>
        </p:nvSpPr>
        <p:spPr bwMode="auto">
          <a:xfrm>
            <a:off x="0" y="204628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Rectangle 26"/>
          <p:cNvSpPr>
            <a:spLocks noChangeArrowheads="1"/>
          </p:cNvSpPr>
          <p:nvPr/>
        </p:nvSpPr>
        <p:spPr bwMode="auto">
          <a:xfrm>
            <a:off x="0" y="36480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29" name="Group 31"/>
          <p:cNvGrpSpPr>
            <a:grpSpLocks noChangeAspect="1"/>
          </p:cNvGrpSpPr>
          <p:nvPr/>
        </p:nvGrpSpPr>
        <p:grpSpPr bwMode="auto">
          <a:xfrm>
            <a:off x="8380021" y="3068959"/>
            <a:ext cx="1493025" cy="1309623"/>
            <a:chOff x="2361" y="9786"/>
            <a:chExt cx="2382" cy="2088"/>
          </a:xfrm>
        </p:grpSpPr>
        <p:sp>
          <p:nvSpPr>
            <p:cNvPr id="30" name="AutoShape 34"/>
            <p:cNvSpPr>
              <a:spLocks noChangeAspect="1" noChangeArrowheads="1" noTextEdit="1"/>
            </p:cNvSpPr>
            <p:nvPr/>
          </p:nvSpPr>
          <p:spPr bwMode="auto">
            <a:xfrm>
              <a:off x="2361" y="9786"/>
              <a:ext cx="2382" cy="20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8225" name="Picture 33" descr="5"/>
            <p:cNvPicPr>
              <a:picLocks noChangeAspect="1" noChangeArrowheads="1"/>
            </p:cNvPicPr>
            <p:nvPr/>
          </p:nvPicPr>
          <p:blipFill>
            <a:blip r:embed="rId6">
              <a:extLst>
                <a:ext uri="{28A0092B-C50C-407E-A947-70E740481C1C}">
                  <a14:useLocalDpi xmlns:a14="http://schemas.microsoft.com/office/drawing/2010/main" val="0"/>
                </a:ext>
              </a:extLst>
            </a:blip>
            <a:srcRect l="8452" t="8221" r="8762" b="9981"/>
            <a:stretch>
              <a:fillRect/>
            </a:stretch>
          </p:blipFill>
          <p:spPr bwMode="auto">
            <a:xfrm>
              <a:off x="2361" y="9786"/>
              <a:ext cx="2382" cy="1751"/>
            </a:xfrm>
            <a:prstGeom prst="rect">
              <a:avLst/>
            </a:prstGeom>
            <a:noFill/>
            <a:extLst>
              <a:ext uri="{909E8E84-426E-40DD-AFC4-6F175D3DCCD1}">
                <a14:hiddenFill xmlns:a14="http://schemas.microsoft.com/office/drawing/2010/main">
                  <a:solidFill>
                    <a:srgbClr val="FFFFFF"/>
                  </a:solidFill>
                </a14:hiddenFill>
              </a:ext>
            </a:extLst>
          </p:spPr>
        </p:pic>
        <p:sp>
          <p:nvSpPr>
            <p:cNvPr id="31" name="Text Box 32"/>
            <p:cNvSpPr txBox="1">
              <a:spLocks noChangeArrowheads="1"/>
            </p:cNvSpPr>
            <p:nvPr/>
          </p:nvSpPr>
          <p:spPr bwMode="auto">
            <a:xfrm>
              <a:off x="3053" y="11486"/>
              <a:ext cx="799"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4-37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32" name="Group 27"/>
          <p:cNvGrpSpPr>
            <a:grpSpLocks noChangeAspect="1"/>
          </p:cNvGrpSpPr>
          <p:nvPr/>
        </p:nvGrpSpPr>
        <p:grpSpPr bwMode="auto">
          <a:xfrm>
            <a:off x="10108133" y="3068959"/>
            <a:ext cx="1482764" cy="1347465"/>
            <a:chOff x="4607" y="3830"/>
            <a:chExt cx="2327" cy="2116"/>
          </a:xfrm>
        </p:grpSpPr>
        <p:sp>
          <p:nvSpPr>
            <p:cNvPr id="33" name="AutoShape 30"/>
            <p:cNvSpPr>
              <a:spLocks noChangeAspect="1" noChangeArrowheads="1" noTextEdit="1"/>
            </p:cNvSpPr>
            <p:nvPr/>
          </p:nvSpPr>
          <p:spPr bwMode="auto">
            <a:xfrm>
              <a:off x="4607" y="3830"/>
              <a:ext cx="2327" cy="211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8221" name="Picture 29" descr="4"/>
            <p:cNvPicPr>
              <a:picLocks noChangeAspect="1" noChangeArrowheads="1"/>
            </p:cNvPicPr>
            <p:nvPr/>
          </p:nvPicPr>
          <p:blipFill>
            <a:blip r:embed="rId7">
              <a:extLst>
                <a:ext uri="{28A0092B-C50C-407E-A947-70E740481C1C}">
                  <a14:useLocalDpi xmlns:a14="http://schemas.microsoft.com/office/drawing/2010/main" val="0"/>
                </a:ext>
              </a:extLst>
            </a:blip>
            <a:srcRect l="10210" t="7286" r="10515" b="10060"/>
            <a:stretch>
              <a:fillRect/>
            </a:stretch>
          </p:blipFill>
          <p:spPr bwMode="auto">
            <a:xfrm>
              <a:off x="4607" y="3830"/>
              <a:ext cx="2327" cy="1766"/>
            </a:xfrm>
            <a:prstGeom prst="rect">
              <a:avLst/>
            </a:prstGeom>
            <a:noFill/>
            <a:extLst>
              <a:ext uri="{909E8E84-426E-40DD-AFC4-6F175D3DCCD1}">
                <a14:hiddenFill xmlns:a14="http://schemas.microsoft.com/office/drawing/2010/main">
                  <a:solidFill>
                    <a:srgbClr val="FFFFFF"/>
                  </a:solidFill>
                </a14:hiddenFill>
              </a:ext>
            </a:extLst>
          </p:spPr>
        </p:pic>
        <p:sp>
          <p:nvSpPr>
            <p:cNvPr id="34" name="Text Box 28"/>
            <p:cNvSpPr txBox="1">
              <a:spLocks noChangeArrowheads="1"/>
            </p:cNvSpPr>
            <p:nvPr/>
          </p:nvSpPr>
          <p:spPr bwMode="auto">
            <a:xfrm>
              <a:off x="5350" y="5596"/>
              <a:ext cx="888"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4-38</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35" name="Rectangle 3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6" name="Rectangle 37"/>
          <p:cNvSpPr>
            <a:spLocks noChangeArrowheads="1"/>
          </p:cNvSpPr>
          <p:nvPr/>
        </p:nvSpPr>
        <p:spPr bwMode="auto">
          <a:xfrm>
            <a:off x="0" y="19875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7" name="Rectangle 39"/>
          <p:cNvSpPr>
            <a:spLocks noChangeArrowheads="1"/>
          </p:cNvSpPr>
          <p:nvPr/>
        </p:nvSpPr>
        <p:spPr bwMode="auto">
          <a:xfrm>
            <a:off x="0" y="35369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8" name="Rectangle 44"/>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39" name="Group 40"/>
          <p:cNvGrpSpPr>
            <a:grpSpLocks noChangeAspect="1"/>
          </p:cNvGrpSpPr>
          <p:nvPr/>
        </p:nvGrpSpPr>
        <p:grpSpPr bwMode="auto">
          <a:xfrm>
            <a:off x="6646488" y="4595944"/>
            <a:ext cx="1547302" cy="1355601"/>
            <a:chOff x="2361" y="12805"/>
            <a:chExt cx="2450" cy="2144"/>
          </a:xfrm>
        </p:grpSpPr>
        <p:sp>
          <p:nvSpPr>
            <p:cNvPr id="40" name="AutoShape 43"/>
            <p:cNvSpPr>
              <a:spLocks noChangeAspect="1" noChangeArrowheads="1" noTextEdit="1"/>
            </p:cNvSpPr>
            <p:nvPr/>
          </p:nvSpPr>
          <p:spPr bwMode="auto">
            <a:xfrm>
              <a:off x="2361" y="12805"/>
              <a:ext cx="2450" cy="21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8234" name="Picture 42" descr="6"/>
            <p:cNvPicPr>
              <a:picLocks noChangeAspect="1" noChangeArrowheads="1"/>
            </p:cNvPicPr>
            <p:nvPr/>
          </p:nvPicPr>
          <p:blipFill>
            <a:blip r:embed="rId8">
              <a:extLst>
                <a:ext uri="{28A0092B-C50C-407E-A947-70E740481C1C}">
                  <a14:useLocalDpi xmlns:a14="http://schemas.microsoft.com/office/drawing/2010/main" val="0"/>
                </a:ext>
              </a:extLst>
            </a:blip>
            <a:srcRect l="13713" t="6108" r="13728" b="8066"/>
            <a:stretch>
              <a:fillRect/>
            </a:stretch>
          </p:blipFill>
          <p:spPr bwMode="auto">
            <a:xfrm>
              <a:off x="2361" y="12805"/>
              <a:ext cx="2450" cy="1780"/>
            </a:xfrm>
            <a:prstGeom prst="rect">
              <a:avLst/>
            </a:prstGeom>
            <a:noFill/>
            <a:extLst>
              <a:ext uri="{909E8E84-426E-40DD-AFC4-6F175D3DCCD1}">
                <a14:hiddenFill xmlns:a14="http://schemas.microsoft.com/office/drawing/2010/main">
                  <a:solidFill>
                    <a:srgbClr val="FFFFFF"/>
                  </a:solidFill>
                </a14:hiddenFill>
              </a:ext>
            </a:extLst>
          </p:spPr>
        </p:pic>
        <p:sp>
          <p:nvSpPr>
            <p:cNvPr id="42" name="Text Box 41"/>
            <p:cNvSpPr txBox="1">
              <a:spLocks noChangeArrowheads="1"/>
            </p:cNvSpPr>
            <p:nvPr/>
          </p:nvSpPr>
          <p:spPr bwMode="auto">
            <a:xfrm>
              <a:off x="3163" y="14585"/>
              <a:ext cx="848"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4-39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43" name="Rectangle 46"/>
          <p:cNvSpPr>
            <a:spLocks noChangeArrowheads="1"/>
          </p:cNvSpPr>
          <p:nvPr/>
        </p:nvSpPr>
        <p:spPr bwMode="auto">
          <a:xfrm>
            <a:off x="0" y="20288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44" name="Group 51"/>
          <p:cNvGrpSpPr>
            <a:grpSpLocks noChangeAspect="1"/>
          </p:cNvGrpSpPr>
          <p:nvPr/>
        </p:nvGrpSpPr>
        <p:grpSpPr bwMode="auto">
          <a:xfrm>
            <a:off x="8327387" y="4537076"/>
            <a:ext cx="1598292" cy="1473335"/>
            <a:chOff x="4591" y="2488"/>
            <a:chExt cx="2384" cy="2196"/>
          </a:xfrm>
        </p:grpSpPr>
        <p:sp>
          <p:nvSpPr>
            <p:cNvPr id="45" name="AutoShape 54"/>
            <p:cNvSpPr>
              <a:spLocks noChangeAspect="1" noChangeArrowheads="1" noTextEdit="1"/>
            </p:cNvSpPr>
            <p:nvPr/>
          </p:nvSpPr>
          <p:spPr bwMode="auto">
            <a:xfrm>
              <a:off x="4591" y="2488"/>
              <a:ext cx="2384" cy="219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8245" name="Picture 53" descr="8"/>
            <p:cNvPicPr>
              <a:picLocks noChangeAspect="1" noChangeArrowheads="1"/>
            </p:cNvPicPr>
            <p:nvPr/>
          </p:nvPicPr>
          <p:blipFill>
            <a:blip r:embed="rId9" cstate="print">
              <a:extLst>
                <a:ext uri="{28A0092B-C50C-407E-A947-70E740481C1C}">
                  <a14:useLocalDpi xmlns:a14="http://schemas.microsoft.com/office/drawing/2010/main" val="0"/>
                </a:ext>
              </a:extLst>
            </a:blip>
            <a:srcRect l="11311" r="13739" b="3152"/>
            <a:stretch>
              <a:fillRect/>
            </a:stretch>
          </p:blipFill>
          <p:spPr bwMode="auto">
            <a:xfrm>
              <a:off x="4591" y="2488"/>
              <a:ext cx="2384" cy="1781"/>
            </a:xfrm>
            <a:prstGeom prst="rect">
              <a:avLst/>
            </a:prstGeom>
            <a:noFill/>
            <a:extLst>
              <a:ext uri="{909E8E84-426E-40DD-AFC4-6F175D3DCCD1}">
                <a14:hiddenFill xmlns:a14="http://schemas.microsoft.com/office/drawing/2010/main">
                  <a:solidFill>
                    <a:srgbClr val="FFFFFF"/>
                  </a:solidFill>
                </a14:hiddenFill>
              </a:ext>
            </a:extLst>
          </p:spPr>
        </p:pic>
        <p:sp>
          <p:nvSpPr>
            <p:cNvPr id="46" name="Text Box 52"/>
            <p:cNvSpPr txBox="1">
              <a:spLocks noChangeArrowheads="1"/>
            </p:cNvSpPr>
            <p:nvPr/>
          </p:nvSpPr>
          <p:spPr bwMode="auto">
            <a:xfrm>
              <a:off x="5304" y="4269"/>
              <a:ext cx="1018" cy="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4-40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47" name="Group 47"/>
          <p:cNvGrpSpPr>
            <a:grpSpLocks noChangeAspect="1"/>
          </p:cNvGrpSpPr>
          <p:nvPr/>
        </p:nvGrpSpPr>
        <p:grpSpPr bwMode="auto">
          <a:xfrm>
            <a:off x="10108133" y="4725144"/>
            <a:ext cx="1710781" cy="1473712"/>
            <a:chOff x="2361" y="3761"/>
            <a:chExt cx="2674" cy="2304"/>
          </a:xfrm>
        </p:grpSpPr>
        <p:sp>
          <p:nvSpPr>
            <p:cNvPr id="48" name="AutoShape 50"/>
            <p:cNvSpPr>
              <a:spLocks noChangeAspect="1" noChangeArrowheads="1" noTextEdit="1"/>
            </p:cNvSpPr>
            <p:nvPr/>
          </p:nvSpPr>
          <p:spPr bwMode="auto">
            <a:xfrm>
              <a:off x="2361" y="3761"/>
              <a:ext cx="2674" cy="230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8241" name="Picture 49" descr="9"/>
            <p:cNvPicPr>
              <a:picLocks noChangeAspect="1" noChangeArrowheads="1"/>
            </p:cNvPicPr>
            <p:nvPr/>
          </p:nvPicPr>
          <p:blipFill>
            <a:blip r:embed="rId10">
              <a:extLst>
                <a:ext uri="{28A0092B-C50C-407E-A947-70E740481C1C}">
                  <a14:useLocalDpi xmlns:a14="http://schemas.microsoft.com/office/drawing/2010/main" val="0"/>
                </a:ext>
              </a:extLst>
            </a:blip>
            <a:srcRect l="13193" t="12250" r="5130" b="6787"/>
            <a:stretch>
              <a:fillRect/>
            </a:stretch>
          </p:blipFill>
          <p:spPr bwMode="auto">
            <a:xfrm>
              <a:off x="2361" y="3761"/>
              <a:ext cx="2674" cy="1912"/>
            </a:xfrm>
            <a:prstGeom prst="rect">
              <a:avLst/>
            </a:prstGeom>
            <a:noFill/>
            <a:extLst>
              <a:ext uri="{909E8E84-426E-40DD-AFC4-6F175D3DCCD1}">
                <a14:hiddenFill xmlns:a14="http://schemas.microsoft.com/office/drawing/2010/main">
                  <a:solidFill>
                    <a:srgbClr val="FFFFFF"/>
                  </a:solidFill>
                </a14:hiddenFill>
              </a:ext>
            </a:extLst>
          </p:spPr>
        </p:pic>
        <p:sp>
          <p:nvSpPr>
            <p:cNvPr id="49" name="Text Box 48"/>
            <p:cNvSpPr txBox="1">
              <a:spLocks noChangeArrowheads="1"/>
            </p:cNvSpPr>
            <p:nvPr/>
          </p:nvSpPr>
          <p:spPr bwMode="auto">
            <a:xfrm>
              <a:off x="3302" y="5673"/>
              <a:ext cx="849"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4-41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50" name="Rectangle 5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 name="Rectangle 57"/>
          <p:cNvSpPr>
            <a:spLocks noChangeArrowheads="1"/>
          </p:cNvSpPr>
          <p:nvPr/>
        </p:nvSpPr>
        <p:spPr bwMode="auto">
          <a:xfrm>
            <a:off x="0" y="20669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2" name="Rectangle 59"/>
          <p:cNvSpPr>
            <a:spLocks noChangeArrowheads="1"/>
          </p:cNvSpPr>
          <p:nvPr/>
        </p:nvSpPr>
        <p:spPr bwMode="auto">
          <a:xfrm>
            <a:off x="0" y="37544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029309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en-US" altLang="zh-CN" sz="1100" b="1" kern="0" dirty="0" err="1">
                <a:latin typeface="微软雅黑" pitchFamily="34" charset="-122"/>
                <a:ea typeface="微软雅黑" pitchFamily="34" charset="-122"/>
              </a:rPr>
              <a:t>Coreldraw</a:t>
            </a:r>
            <a:r>
              <a:rPr lang="en-US" altLang="zh-CN" sz="1100" b="1" kern="0" dirty="0">
                <a:latin typeface="微软雅黑" pitchFamily="34" charset="-122"/>
                <a:ea typeface="微软雅黑" pitchFamily="34" charset="-122"/>
              </a:rPr>
              <a:t> X7</a:t>
            </a:r>
            <a:r>
              <a:rPr lang="zh-CN" altLang="en-US" sz="1100" b="1" kern="0" dirty="0">
                <a:latin typeface="微软雅黑" pitchFamily="34" charset="-122"/>
                <a:ea typeface="微软雅黑" pitchFamily="34" charset="-122"/>
              </a:rPr>
              <a:t>简介</a:t>
            </a: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zh-CN" sz="1100" dirty="0"/>
              <a:t>绘制卡通插画</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项目四</a:t>
            </a:r>
            <a:endParaRPr lang="zh-CN" altLang="en-US" b="1" dirty="0">
              <a:solidFill>
                <a:schemeClr val="bg1"/>
              </a:solidFill>
            </a:endParaRPr>
          </a:p>
        </p:txBody>
      </p:sp>
      <p:sp>
        <p:nvSpPr>
          <p:cNvPr id="13" name="矩形 12"/>
          <p:cNvSpPr/>
          <p:nvPr/>
        </p:nvSpPr>
        <p:spPr>
          <a:xfrm>
            <a:off x="1311697" y="980728"/>
            <a:ext cx="1569660" cy="369332"/>
          </a:xfrm>
          <a:prstGeom prst="rect">
            <a:avLst/>
          </a:prstGeom>
        </p:spPr>
        <p:txBody>
          <a:bodyPr wrap="none">
            <a:spAutoFit/>
          </a:bodyPr>
          <a:lstStyle/>
          <a:p>
            <a:r>
              <a:rPr lang="zh-CN" altLang="en-US" dirty="0" smtClean="0"/>
              <a:t>三、</a:t>
            </a:r>
            <a:r>
              <a:rPr lang="zh-CN" altLang="zh-CN" dirty="0" smtClean="0"/>
              <a:t>任务</a:t>
            </a:r>
            <a:r>
              <a:rPr lang="zh-CN" altLang="zh-CN" dirty="0"/>
              <a:t>实现</a:t>
            </a:r>
            <a:endParaRPr lang="zh-CN" altLang="en-US" dirty="0"/>
          </a:p>
        </p:txBody>
      </p:sp>
      <p:sp>
        <p:nvSpPr>
          <p:cNvPr id="7" name="矩形 6"/>
          <p:cNvSpPr/>
          <p:nvPr/>
        </p:nvSpPr>
        <p:spPr>
          <a:xfrm>
            <a:off x="1006530" y="1412776"/>
            <a:ext cx="5380677" cy="3416320"/>
          </a:xfrm>
          <a:prstGeom prst="rect">
            <a:avLst/>
          </a:prstGeom>
        </p:spPr>
        <p:txBody>
          <a:bodyPr wrap="square">
            <a:spAutoFit/>
          </a:bodyPr>
          <a:lstStyle/>
          <a:p>
            <a:r>
              <a:rPr lang="en-US" altLang="zh-CN" sz="1200" dirty="0"/>
              <a:t>Step09</a:t>
            </a:r>
            <a:r>
              <a:rPr lang="zh-CN" altLang="zh-CN" sz="1200" dirty="0"/>
              <a:t>】 选择“贝塞尔工具”绘制如图所示左侧草丛轮廓，选择“形状工具”进行调整，如图</a:t>
            </a:r>
            <a:r>
              <a:rPr lang="en-US" altLang="zh-CN" sz="1200" dirty="0"/>
              <a:t>4-42</a:t>
            </a:r>
            <a:r>
              <a:rPr lang="zh-CN" altLang="zh-CN" sz="1200" dirty="0"/>
              <a:t>所示。颜色填充为（</a:t>
            </a:r>
            <a:r>
              <a:rPr lang="en-US" altLang="zh-CN" sz="1200" dirty="0"/>
              <a:t>C</a:t>
            </a:r>
            <a:r>
              <a:rPr lang="zh-CN" altLang="zh-CN" sz="1200" dirty="0"/>
              <a:t>：</a:t>
            </a:r>
            <a:r>
              <a:rPr lang="en-US" altLang="zh-CN" sz="1200" dirty="0"/>
              <a:t>92</a:t>
            </a:r>
            <a:r>
              <a:rPr lang="zh-CN" altLang="zh-CN" sz="1200" dirty="0"/>
              <a:t>，</a:t>
            </a:r>
            <a:r>
              <a:rPr lang="en-US" altLang="zh-CN" sz="1200" dirty="0"/>
              <a:t>M,72</a:t>
            </a:r>
            <a:r>
              <a:rPr lang="zh-CN" altLang="zh-CN" sz="1200" dirty="0"/>
              <a:t>，</a:t>
            </a:r>
            <a:r>
              <a:rPr lang="en-US" altLang="zh-CN" sz="1200" dirty="0"/>
              <a:t>Y,86</a:t>
            </a:r>
            <a:r>
              <a:rPr lang="zh-CN" altLang="zh-CN" sz="1200" dirty="0"/>
              <a:t>，</a:t>
            </a:r>
            <a:r>
              <a:rPr lang="en-US" altLang="zh-CN" sz="1200" dirty="0"/>
              <a:t>K,59</a:t>
            </a:r>
            <a:r>
              <a:rPr lang="zh-CN" altLang="zh-CN" sz="1200" dirty="0"/>
              <a:t>），“轮廓宽度”为无，如图</a:t>
            </a:r>
            <a:r>
              <a:rPr lang="en-US" altLang="zh-CN" sz="1200" dirty="0"/>
              <a:t>4-43</a:t>
            </a:r>
            <a:r>
              <a:rPr lang="zh-CN" altLang="zh-CN" sz="1200" dirty="0"/>
              <a:t>所示</a:t>
            </a:r>
            <a:r>
              <a:rPr lang="zh-CN" altLang="zh-CN" sz="1200" dirty="0" smtClean="0"/>
              <a:t>。</a:t>
            </a:r>
            <a:endParaRPr lang="en-US" altLang="zh-CN" sz="1200" dirty="0" smtClean="0"/>
          </a:p>
          <a:p>
            <a:r>
              <a:rPr lang="zh-CN" altLang="zh-CN" sz="1200" dirty="0"/>
              <a:t>【</a:t>
            </a:r>
            <a:r>
              <a:rPr lang="en-US" altLang="zh-CN" sz="1200" dirty="0"/>
              <a:t>Step10</a:t>
            </a:r>
            <a:r>
              <a:rPr lang="zh-CN" altLang="zh-CN" sz="1200" dirty="0"/>
              <a:t>】绘制太阳。选择“椭圆形工具”按住</a:t>
            </a:r>
            <a:r>
              <a:rPr lang="en-US" altLang="zh-CN" sz="1200" dirty="0"/>
              <a:t>ctrl</a:t>
            </a:r>
            <a:r>
              <a:rPr lang="zh-CN" altLang="zh-CN" sz="1200" dirty="0"/>
              <a:t>键绘制正圆，并执行菜单栏“对象—转换为曲线（快捷键：</a:t>
            </a:r>
            <a:r>
              <a:rPr lang="en-US" altLang="zh-CN" sz="1200" dirty="0" err="1"/>
              <a:t>ctrl+Q</a:t>
            </a:r>
            <a:r>
              <a:rPr lang="zh-CN" altLang="zh-CN" sz="1200" dirty="0"/>
              <a:t>）”如图</a:t>
            </a:r>
            <a:r>
              <a:rPr lang="en-US" altLang="zh-CN" sz="1200" dirty="0"/>
              <a:t>4-44</a:t>
            </a:r>
            <a:r>
              <a:rPr lang="zh-CN" altLang="zh-CN" sz="1200" dirty="0"/>
              <a:t>所示，颜色填充为（</a:t>
            </a:r>
            <a:r>
              <a:rPr lang="en-US" altLang="zh-CN" sz="1200" dirty="0"/>
              <a:t>C</a:t>
            </a:r>
            <a:r>
              <a:rPr lang="zh-CN" altLang="zh-CN" sz="1200" dirty="0"/>
              <a:t>：</a:t>
            </a:r>
            <a:r>
              <a:rPr lang="en-US" altLang="zh-CN" sz="1200" dirty="0"/>
              <a:t>0</a:t>
            </a:r>
            <a:r>
              <a:rPr lang="zh-CN" altLang="zh-CN" sz="1200" dirty="0"/>
              <a:t>，</a:t>
            </a:r>
            <a:r>
              <a:rPr lang="en-US" altLang="zh-CN" sz="1200" dirty="0"/>
              <a:t>M,67</a:t>
            </a:r>
            <a:r>
              <a:rPr lang="zh-CN" altLang="zh-CN" sz="1200" dirty="0"/>
              <a:t>，</a:t>
            </a:r>
            <a:r>
              <a:rPr lang="en-US" altLang="zh-CN" sz="1200" dirty="0"/>
              <a:t>Y,88</a:t>
            </a:r>
            <a:r>
              <a:rPr lang="zh-CN" altLang="zh-CN" sz="1200" dirty="0"/>
              <a:t>，</a:t>
            </a:r>
            <a:r>
              <a:rPr lang="en-US" altLang="zh-CN" sz="1200" dirty="0"/>
              <a:t>K,0</a:t>
            </a:r>
            <a:r>
              <a:rPr lang="zh-CN" altLang="zh-CN" sz="1200" dirty="0"/>
              <a:t>），“轮廓宽度”为无，如图</a:t>
            </a:r>
            <a:r>
              <a:rPr lang="en-US" altLang="zh-CN" sz="1200" dirty="0"/>
              <a:t>4-45</a:t>
            </a:r>
            <a:r>
              <a:rPr lang="zh-CN" altLang="zh-CN" sz="1200" dirty="0"/>
              <a:t>所示：</a:t>
            </a:r>
          </a:p>
          <a:p>
            <a:r>
              <a:rPr lang="zh-CN" altLang="zh-CN" sz="1200" dirty="0"/>
              <a:t>【</a:t>
            </a:r>
            <a:r>
              <a:rPr lang="en-US" altLang="zh-CN" sz="1200" dirty="0"/>
              <a:t>Step11</a:t>
            </a:r>
            <a:r>
              <a:rPr lang="zh-CN" altLang="zh-CN" sz="1200" dirty="0"/>
              <a:t>】修剪太阳。选择“贝塞尔工具”绘制如图所示曲线，如图</a:t>
            </a:r>
            <a:r>
              <a:rPr lang="en-US" altLang="zh-CN" sz="1200" dirty="0"/>
              <a:t>4-46</a:t>
            </a:r>
            <a:r>
              <a:rPr lang="zh-CN" altLang="zh-CN" sz="1200" dirty="0"/>
              <a:t>所示，选择“形状工具”进行调整，然后选择曲线来修剪太阳，执行菜单栏“窗口—泊坞窗—造型”弹出造型泊坞窗，如图</a:t>
            </a:r>
            <a:r>
              <a:rPr lang="en-US" altLang="zh-CN" sz="1200" dirty="0"/>
              <a:t>4-47</a:t>
            </a:r>
            <a:r>
              <a:rPr lang="zh-CN" altLang="zh-CN" sz="1200" dirty="0"/>
              <a:t>所示，单击修剪，指向太阳单击，最后选择太阳右击，选择拆分曲线，将太阳下半部分删除，得到如图</a:t>
            </a:r>
            <a:r>
              <a:rPr lang="en-US" altLang="zh-CN" sz="1200" dirty="0"/>
              <a:t>4-48</a:t>
            </a:r>
            <a:r>
              <a:rPr lang="zh-CN" altLang="zh-CN" sz="1200" dirty="0"/>
              <a:t>所示，</a:t>
            </a:r>
          </a:p>
          <a:p>
            <a:r>
              <a:rPr lang="zh-CN" altLang="zh-CN" sz="1200" dirty="0"/>
              <a:t>【</a:t>
            </a:r>
            <a:r>
              <a:rPr lang="en-US" altLang="zh-CN" sz="1200" dirty="0"/>
              <a:t>Step12</a:t>
            </a:r>
            <a:r>
              <a:rPr lang="zh-CN" altLang="zh-CN" sz="1200" dirty="0"/>
              <a:t>】绘制太阳光晕。选择“贝塞尔工具”绘制弧形光晕，按空格键结束一段光晕的绘制，绘制多条光晕，“轮廓颜色”为（</a:t>
            </a:r>
            <a:r>
              <a:rPr lang="en-US" altLang="zh-CN" sz="1200" dirty="0"/>
              <a:t>C</a:t>
            </a:r>
            <a:r>
              <a:rPr lang="zh-CN" altLang="zh-CN" sz="1200" dirty="0"/>
              <a:t>：</a:t>
            </a:r>
            <a:r>
              <a:rPr lang="en-US" altLang="zh-CN" sz="1200" dirty="0"/>
              <a:t>0</a:t>
            </a:r>
            <a:r>
              <a:rPr lang="zh-CN" altLang="zh-CN" sz="1200" dirty="0"/>
              <a:t>，</a:t>
            </a:r>
            <a:r>
              <a:rPr lang="en-US" altLang="zh-CN" sz="1200" dirty="0"/>
              <a:t>M,67</a:t>
            </a:r>
            <a:r>
              <a:rPr lang="zh-CN" altLang="zh-CN" sz="1200" dirty="0"/>
              <a:t>，</a:t>
            </a:r>
            <a:r>
              <a:rPr lang="en-US" altLang="zh-CN" sz="1200" dirty="0"/>
              <a:t>Y,88</a:t>
            </a:r>
            <a:r>
              <a:rPr lang="zh-CN" altLang="zh-CN" sz="1200" dirty="0"/>
              <a:t>，</a:t>
            </a:r>
            <a:r>
              <a:rPr lang="en-US" altLang="zh-CN" sz="1200" dirty="0"/>
              <a:t>K,0</a:t>
            </a:r>
            <a:r>
              <a:rPr lang="zh-CN" altLang="zh-CN" sz="1200" dirty="0"/>
              <a:t>），“轮廓宽度”为</a:t>
            </a:r>
            <a:r>
              <a:rPr lang="en-US" altLang="zh-CN" sz="1200" dirty="0"/>
              <a:t>1mm</a:t>
            </a:r>
            <a:r>
              <a:rPr lang="zh-CN" altLang="zh-CN" sz="1200" dirty="0"/>
              <a:t>。得到如图</a:t>
            </a:r>
            <a:r>
              <a:rPr lang="en-US" altLang="zh-CN" sz="1200" dirty="0"/>
              <a:t>4-49</a:t>
            </a:r>
            <a:r>
              <a:rPr lang="zh-CN" altLang="zh-CN" sz="1200" dirty="0"/>
              <a:t>所示： </a:t>
            </a:r>
          </a:p>
          <a:p>
            <a:r>
              <a:rPr lang="zh-CN" altLang="zh-CN" sz="1200" dirty="0"/>
              <a:t>【</a:t>
            </a:r>
            <a:r>
              <a:rPr lang="en-US" altLang="zh-CN" sz="1200" dirty="0"/>
              <a:t>Step13</a:t>
            </a:r>
            <a:r>
              <a:rPr lang="zh-CN" altLang="zh-CN" sz="1200" dirty="0"/>
              <a:t>】绘制云朵。选择“贝塞尔工具”绘制如图所示云朵轮廓，用“形状工具”进行调整，“轮廓宽度”为</a:t>
            </a:r>
            <a:r>
              <a:rPr lang="en-US" altLang="zh-CN" sz="1200" dirty="0"/>
              <a:t>1mm</a:t>
            </a:r>
            <a:r>
              <a:rPr lang="zh-CN" altLang="zh-CN" sz="1200" dirty="0"/>
              <a:t>，“轮廓色”为（</a:t>
            </a:r>
            <a:r>
              <a:rPr lang="en-US" altLang="zh-CN" sz="1200" dirty="0"/>
              <a:t>C</a:t>
            </a:r>
            <a:r>
              <a:rPr lang="zh-CN" altLang="zh-CN" sz="1200" dirty="0"/>
              <a:t>：</a:t>
            </a:r>
            <a:r>
              <a:rPr lang="en-US" altLang="zh-CN" sz="1200" dirty="0"/>
              <a:t>0</a:t>
            </a:r>
            <a:r>
              <a:rPr lang="zh-CN" altLang="zh-CN" sz="1200" dirty="0"/>
              <a:t>，</a:t>
            </a:r>
            <a:r>
              <a:rPr lang="en-US" altLang="zh-CN" sz="1200" dirty="0"/>
              <a:t>M,67</a:t>
            </a:r>
            <a:r>
              <a:rPr lang="zh-CN" altLang="zh-CN" sz="1200" dirty="0"/>
              <a:t>，</a:t>
            </a:r>
            <a:r>
              <a:rPr lang="en-US" altLang="zh-CN" sz="1200" dirty="0"/>
              <a:t>Y,88</a:t>
            </a:r>
            <a:r>
              <a:rPr lang="zh-CN" altLang="zh-CN" sz="1200" dirty="0"/>
              <a:t>，</a:t>
            </a:r>
            <a:r>
              <a:rPr lang="en-US" altLang="zh-CN" sz="1200" dirty="0"/>
              <a:t>K,0</a:t>
            </a:r>
            <a:r>
              <a:rPr lang="zh-CN" altLang="zh-CN" sz="1200" dirty="0"/>
              <a:t>），如图</a:t>
            </a:r>
            <a:r>
              <a:rPr lang="en-US" altLang="zh-CN" sz="1200" dirty="0"/>
              <a:t>4-50</a:t>
            </a:r>
            <a:r>
              <a:rPr lang="zh-CN" altLang="zh-CN" sz="1200" dirty="0"/>
              <a:t>所示，同样的方法，绘制右边云朵轮廓，如图</a:t>
            </a:r>
            <a:r>
              <a:rPr lang="en-US" altLang="zh-CN" sz="1200" dirty="0"/>
              <a:t>4-51</a:t>
            </a:r>
            <a:r>
              <a:rPr lang="zh-CN" altLang="zh-CN" sz="1200" dirty="0"/>
              <a:t>所示，“轮廓色”“轮廓宽度”同左边云朵，填充色为白色，如图</a:t>
            </a:r>
            <a:r>
              <a:rPr lang="en-US" altLang="zh-CN" sz="1200" dirty="0"/>
              <a:t>4-52</a:t>
            </a:r>
            <a:r>
              <a:rPr lang="zh-CN" altLang="zh-CN" sz="1200" dirty="0"/>
              <a:t>所示：</a:t>
            </a:r>
          </a:p>
          <a:p>
            <a:endParaRPr lang="zh-CN" altLang="zh-CN" sz="1200" dirty="0"/>
          </a:p>
        </p:txBody>
      </p:sp>
      <p:sp>
        <p:nvSpPr>
          <p:cNvPr id="17" name="Rectangle 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Rectangle 11"/>
          <p:cNvSpPr>
            <a:spLocks noChangeArrowheads="1"/>
          </p:cNvSpPr>
          <p:nvPr/>
        </p:nvSpPr>
        <p:spPr bwMode="auto">
          <a:xfrm>
            <a:off x="0" y="2613389"/>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Rectangle 13"/>
          <p:cNvSpPr>
            <a:spLocks noChangeArrowheads="1"/>
          </p:cNvSpPr>
          <p:nvPr/>
        </p:nvSpPr>
        <p:spPr bwMode="auto">
          <a:xfrm>
            <a:off x="0" y="44164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6" name="Rectangle 22"/>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7" name="Rectangle 24"/>
          <p:cNvSpPr>
            <a:spLocks noChangeArrowheads="1"/>
          </p:cNvSpPr>
          <p:nvPr/>
        </p:nvSpPr>
        <p:spPr bwMode="auto">
          <a:xfrm>
            <a:off x="0" y="204628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Rectangle 26"/>
          <p:cNvSpPr>
            <a:spLocks noChangeArrowheads="1"/>
          </p:cNvSpPr>
          <p:nvPr/>
        </p:nvSpPr>
        <p:spPr bwMode="auto">
          <a:xfrm>
            <a:off x="0" y="36480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5" name="Rectangle 3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6" name="Rectangle 37"/>
          <p:cNvSpPr>
            <a:spLocks noChangeArrowheads="1"/>
          </p:cNvSpPr>
          <p:nvPr/>
        </p:nvSpPr>
        <p:spPr bwMode="auto">
          <a:xfrm>
            <a:off x="0" y="19875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7" name="Rectangle 39"/>
          <p:cNvSpPr>
            <a:spLocks noChangeArrowheads="1"/>
          </p:cNvSpPr>
          <p:nvPr/>
        </p:nvSpPr>
        <p:spPr bwMode="auto">
          <a:xfrm>
            <a:off x="0" y="35369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8" name="Rectangle 44"/>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3" name="Rectangle 46"/>
          <p:cNvSpPr>
            <a:spLocks noChangeArrowheads="1"/>
          </p:cNvSpPr>
          <p:nvPr/>
        </p:nvSpPr>
        <p:spPr bwMode="auto">
          <a:xfrm>
            <a:off x="0" y="20288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0" name="Rectangle 5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 name="Rectangle 57"/>
          <p:cNvSpPr>
            <a:spLocks noChangeArrowheads="1"/>
          </p:cNvSpPr>
          <p:nvPr/>
        </p:nvSpPr>
        <p:spPr bwMode="auto">
          <a:xfrm>
            <a:off x="0" y="20669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2" name="Rectangle 59"/>
          <p:cNvSpPr>
            <a:spLocks noChangeArrowheads="1"/>
          </p:cNvSpPr>
          <p:nvPr/>
        </p:nvSpPr>
        <p:spPr bwMode="auto">
          <a:xfrm>
            <a:off x="0" y="37544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53" name="Group 5"/>
          <p:cNvGrpSpPr>
            <a:grpSpLocks noChangeAspect="1"/>
          </p:cNvGrpSpPr>
          <p:nvPr/>
        </p:nvGrpSpPr>
        <p:grpSpPr bwMode="auto">
          <a:xfrm>
            <a:off x="6459216" y="1412776"/>
            <a:ext cx="1296144" cy="1141539"/>
            <a:chOff x="4752" y="5938"/>
            <a:chExt cx="2653" cy="2337"/>
          </a:xfrm>
        </p:grpSpPr>
        <p:sp>
          <p:nvSpPr>
            <p:cNvPr id="54" name="AutoShape 8"/>
            <p:cNvSpPr>
              <a:spLocks noChangeAspect="1" noChangeArrowheads="1" noTextEdit="1"/>
            </p:cNvSpPr>
            <p:nvPr/>
          </p:nvSpPr>
          <p:spPr bwMode="auto">
            <a:xfrm>
              <a:off x="4752" y="5938"/>
              <a:ext cx="2653" cy="233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223" name="Picture 7" descr="10"/>
            <p:cNvPicPr>
              <a:picLocks noChangeAspect="1" noChangeArrowheads="1"/>
            </p:cNvPicPr>
            <p:nvPr/>
          </p:nvPicPr>
          <p:blipFill>
            <a:blip r:embed="rId2">
              <a:extLst>
                <a:ext uri="{28A0092B-C50C-407E-A947-70E740481C1C}">
                  <a14:useLocalDpi xmlns:a14="http://schemas.microsoft.com/office/drawing/2010/main" val="0"/>
                </a:ext>
              </a:extLst>
            </a:blip>
            <a:srcRect l="10939" t="2983" r="4588" b="4211"/>
            <a:stretch>
              <a:fillRect/>
            </a:stretch>
          </p:blipFill>
          <p:spPr bwMode="auto">
            <a:xfrm>
              <a:off x="4752" y="5938"/>
              <a:ext cx="2653" cy="1958"/>
            </a:xfrm>
            <a:prstGeom prst="rect">
              <a:avLst/>
            </a:prstGeom>
            <a:noFill/>
            <a:extLst>
              <a:ext uri="{909E8E84-426E-40DD-AFC4-6F175D3DCCD1}">
                <a14:hiddenFill xmlns:a14="http://schemas.microsoft.com/office/drawing/2010/main">
                  <a:solidFill>
                    <a:srgbClr val="FFFFFF"/>
                  </a:solidFill>
                </a14:hiddenFill>
              </a:ext>
            </a:extLst>
          </p:spPr>
        </p:pic>
        <p:sp>
          <p:nvSpPr>
            <p:cNvPr id="55" name="Text Box 6"/>
            <p:cNvSpPr txBox="1">
              <a:spLocks noChangeArrowheads="1"/>
            </p:cNvSpPr>
            <p:nvPr/>
          </p:nvSpPr>
          <p:spPr bwMode="auto">
            <a:xfrm>
              <a:off x="5763" y="7896"/>
              <a:ext cx="938" cy="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4-42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56" name="Group 1"/>
          <p:cNvGrpSpPr>
            <a:grpSpLocks noChangeAspect="1"/>
          </p:cNvGrpSpPr>
          <p:nvPr/>
        </p:nvGrpSpPr>
        <p:grpSpPr bwMode="auto">
          <a:xfrm>
            <a:off x="8190999" y="1463464"/>
            <a:ext cx="1034467" cy="901403"/>
            <a:chOff x="2361" y="6825"/>
            <a:chExt cx="2611" cy="2274"/>
          </a:xfrm>
        </p:grpSpPr>
        <p:sp>
          <p:nvSpPr>
            <p:cNvPr id="57" name="AutoShape 4"/>
            <p:cNvSpPr>
              <a:spLocks noChangeAspect="1" noChangeArrowheads="1" noTextEdit="1"/>
            </p:cNvSpPr>
            <p:nvPr/>
          </p:nvSpPr>
          <p:spPr bwMode="auto">
            <a:xfrm>
              <a:off x="2361" y="6825"/>
              <a:ext cx="2611" cy="227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219" name="Picture 3" descr="11"/>
            <p:cNvPicPr>
              <a:picLocks noChangeAspect="1" noChangeArrowheads="1"/>
            </p:cNvPicPr>
            <p:nvPr/>
          </p:nvPicPr>
          <p:blipFill>
            <a:blip r:embed="rId3" cstate="print">
              <a:extLst>
                <a:ext uri="{28A0092B-C50C-407E-A947-70E740481C1C}">
                  <a14:useLocalDpi xmlns:a14="http://schemas.microsoft.com/office/drawing/2010/main" val="0"/>
                </a:ext>
              </a:extLst>
            </a:blip>
            <a:srcRect l="10173" t="6929" r="7452" b="3720"/>
            <a:stretch>
              <a:fillRect/>
            </a:stretch>
          </p:blipFill>
          <p:spPr bwMode="auto">
            <a:xfrm>
              <a:off x="2361" y="6825"/>
              <a:ext cx="2611" cy="1919"/>
            </a:xfrm>
            <a:prstGeom prst="rect">
              <a:avLst/>
            </a:prstGeom>
            <a:noFill/>
            <a:extLst>
              <a:ext uri="{909E8E84-426E-40DD-AFC4-6F175D3DCCD1}">
                <a14:hiddenFill xmlns:a14="http://schemas.microsoft.com/office/drawing/2010/main">
                  <a:solidFill>
                    <a:srgbClr val="FFFFFF"/>
                  </a:solidFill>
                </a14:hiddenFill>
              </a:ext>
            </a:extLst>
          </p:spPr>
        </p:pic>
        <p:sp>
          <p:nvSpPr>
            <p:cNvPr id="58" name="Text Box 2"/>
            <p:cNvSpPr txBox="1">
              <a:spLocks noChangeArrowheads="1"/>
            </p:cNvSpPr>
            <p:nvPr/>
          </p:nvSpPr>
          <p:spPr bwMode="auto">
            <a:xfrm>
              <a:off x="3178" y="8744"/>
              <a:ext cx="864" cy="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4-43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59" name="Rectangle 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0" name="Rectangle 11"/>
          <p:cNvSpPr>
            <a:spLocks noChangeArrowheads="1"/>
          </p:cNvSpPr>
          <p:nvPr/>
        </p:nvSpPr>
        <p:spPr bwMode="auto">
          <a:xfrm>
            <a:off x="0" y="21685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1" name="Rectangle 13"/>
          <p:cNvSpPr>
            <a:spLocks noChangeArrowheads="1"/>
          </p:cNvSpPr>
          <p:nvPr/>
        </p:nvSpPr>
        <p:spPr bwMode="auto">
          <a:xfrm>
            <a:off x="0" y="3835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62" name="Group 18"/>
          <p:cNvGrpSpPr>
            <a:grpSpLocks noChangeAspect="1"/>
          </p:cNvGrpSpPr>
          <p:nvPr/>
        </p:nvGrpSpPr>
        <p:grpSpPr bwMode="auto">
          <a:xfrm>
            <a:off x="9866060" y="1175377"/>
            <a:ext cx="1501804" cy="1307453"/>
            <a:chOff x="4768" y="9003"/>
            <a:chExt cx="2580" cy="2245"/>
          </a:xfrm>
        </p:grpSpPr>
        <p:sp>
          <p:nvSpPr>
            <p:cNvPr id="63" name="AutoShape 21"/>
            <p:cNvSpPr>
              <a:spLocks noChangeAspect="1" noChangeArrowheads="1" noTextEdit="1"/>
            </p:cNvSpPr>
            <p:nvPr/>
          </p:nvSpPr>
          <p:spPr bwMode="auto">
            <a:xfrm>
              <a:off x="4768" y="9003"/>
              <a:ext cx="2580" cy="22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236" name="Picture 20" descr="12"/>
            <p:cNvPicPr>
              <a:picLocks noChangeAspect="1" noChangeArrowheads="1"/>
            </p:cNvPicPr>
            <p:nvPr/>
          </p:nvPicPr>
          <p:blipFill>
            <a:blip r:embed="rId4">
              <a:extLst>
                <a:ext uri="{28A0092B-C50C-407E-A947-70E740481C1C}">
                  <a14:useLocalDpi xmlns:a14="http://schemas.microsoft.com/office/drawing/2010/main" val="0"/>
                </a:ext>
              </a:extLst>
            </a:blip>
            <a:srcRect l="7034" t="4108" r="6285" b="5238"/>
            <a:stretch>
              <a:fillRect/>
            </a:stretch>
          </p:blipFill>
          <p:spPr bwMode="auto">
            <a:xfrm>
              <a:off x="4768" y="9003"/>
              <a:ext cx="2580" cy="1881"/>
            </a:xfrm>
            <a:prstGeom prst="rect">
              <a:avLst/>
            </a:prstGeom>
            <a:noFill/>
            <a:extLst>
              <a:ext uri="{909E8E84-426E-40DD-AFC4-6F175D3DCCD1}">
                <a14:hiddenFill xmlns:a14="http://schemas.microsoft.com/office/drawing/2010/main">
                  <a:solidFill>
                    <a:srgbClr val="FFFFFF"/>
                  </a:solidFill>
                </a14:hiddenFill>
              </a:ext>
            </a:extLst>
          </p:spPr>
        </p:pic>
        <p:sp>
          <p:nvSpPr>
            <p:cNvPr id="9216" name="Text Box 19"/>
            <p:cNvSpPr txBox="1">
              <a:spLocks noChangeArrowheads="1"/>
            </p:cNvSpPr>
            <p:nvPr/>
          </p:nvSpPr>
          <p:spPr bwMode="auto">
            <a:xfrm>
              <a:off x="5593" y="10884"/>
              <a:ext cx="850"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4-44</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9217" name="Group 14"/>
          <p:cNvGrpSpPr>
            <a:grpSpLocks noChangeAspect="1"/>
          </p:cNvGrpSpPr>
          <p:nvPr/>
        </p:nvGrpSpPr>
        <p:grpSpPr bwMode="auto">
          <a:xfrm>
            <a:off x="6459216" y="2512688"/>
            <a:ext cx="1723200" cy="1403675"/>
            <a:chOff x="4484" y="10299"/>
            <a:chExt cx="2677" cy="2179"/>
          </a:xfrm>
        </p:grpSpPr>
        <p:sp>
          <p:nvSpPr>
            <p:cNvPr id="9218" name="AutoShape 17"/>
            <p:cNvSpPr>
              <a:spLocks noChangeAspect="1" noChangeArrowheads="1" noTextEdit="1"/>
            </p:cNvSpPr>
            <p:nvPr/>
          </p:nvSpPr>
          <p:spPr bwMode="auto">
            <a:xfrm>
              <a:off x="4484" y="10299"/>
              <a:ext cx="2677" cy="217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232" name="Picture 16" descr="13"/>
            <p:cNvPicPr>
              <a:picLocks noChangeAspect="1" noChangeArrowheads="1"/>
            </p:cNvPicPr>
            <p:nvPr/>
          </p:nvPicPr>
          <p:blipFill>
            <a:blip r:embed="rId5">
              <a:extLst>
                <a:ext uri="{28A0092B-C50C-407E-A947-70E740481C1C}">
                  <a14:useLocalDpi xmlns:a14="http://schemas.microsoft.com/office/drawing/2010/main" val="0"/>
                </a:ext>
              </a:extLst>
            </a:blip>
            <a:srcRect l="6432" t="5260" r="8801" b="10861"/>
            <a:stretch>
              <a:fillRect/>
            </a:stretch>
          </p:blipFill>
          <p:spPr bwMode="auto">
            <a:xfrm>
              <a:off x="4484" y="10299"/>
              <a:ext cx="2677" cy="1959"/>
            </a:xfrm>
            <a:prstGeom prst="rect">
              <a:avLst/>
            </a:prstGeom>
            <a:noFill/>
            <a:extLst>
              <a:ext uri="{909E8E84-426E-40DD-AFC4-6F175D3DCCD1}">
                <a14:hiddenFill xmlns:a14="http://schemas.microsoft.com/office/drawing/2010/main">
                  <a:solidFill>
                    <a:srgbClr val="FFFFFF"/>
                  </a:solidFill>
                </a14:hiddenFill>
              </a:ext>
            </a:extLst>
          </p:spPr>
        </p:pic>
        <p:sp>
          <p:nvSpPr>
            <p:cNvPr id="9220" name="Text Box 15"/>
            <p:cNvSpPr txBox="1">
              <a:spLocks noChangeArrowheads="1"/>
            </p:cNvSpPr>
            <p:nvPr/>
          </p:nvSpPr>
          <p:spPr bwMode="auto">
            <a:xfrm>
              <a:off x="5399" y="12145"/>
              <a:ext cx="999"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4-45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9221" name="Rectangle 22"/>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2" name="Rectangle 24"/>
          <p:cNvSpPr>
            <a:spLocks noChangeArrowheads="1"/>
          </p:cNvSpPr>
          <p:nvPr/>
        </p:nvSpPr>
        <p:spPr bwMode="auto">
          <a:xfrm>
            <a:off x="0" y="21018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224" name="Rectangle 26"/>
          <p:cNvSpPr>
            <a:spLocks noChangeArrowheads="1"/>
          </p:cNvSpPr>
          <p:nvPr/>
        </p:nvSpPr>
        <p:spPr bwMode="auto">
          <a:xfrm>
            <a:off x="0" y="36988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9225" name="Group 35"/>
          <p:cNvGrpSpPr>
            <a:grpSpLocks noChangeAspect="1"/>
          </p:cNvGrpSpPr>
          <p:nvPr/>
        </p:nvGrpSpPr>
        <p:grpSpPr bwMode="auto">
          <a:xfrm>
            <a:off x="8310745" y="2860290"/>
            <a:ext cx="1893604" cy="1052513"/>
            <a:chOff x="4340" y="1797"/>
            <a:chExt cx="3571" cy="1986"/>
          </a:xfrm>
        </p:grpSpPr>
        <p:sp>
          <p:nvSpPr>
            <p:cNvPr id="9226" name="AutoShape 38"/>
            <p:cNvSpPr>
              <a:spLocks noChangeAspect="1" noChangeArrowheads="1" noTextEdit="1"/>
            </p:cNvSpPr>
            <p:nvPr/>
          </p:nvSpPr>
          <p:spPr bwMode="auto">
            <a:xfrm>
              <a:off x="4340" y="1797"/>
              <a:ext cx="3571" cy="198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253" name="Picture 37" descr="1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40" y="1797"/>
              <a:ext cx="3571" cy="1637"/>
            </a:xfrm>
            <a:prstGeom prst="rect">
              <a:avLst/>
            </a:prstGeom>
            <a:noFill/>
            <a:extLst>
              <a:ext uri="{909E8E84-426E-40DD-AFC4-6F175D3DCCD1}">
                <a14:hiddenFill xmlns:a14="http://schemas.microsoft.com/office/drawing/2010/main">
                  <a:solidFill>
                    <a:srgbClr val="FFFFFF"/>
                  </a:solidFill>
                </a14:hiddenFill>
              </a:ext>
            </a:extLst>
          </p:spPr>
        </p:pic>
        <p:sp>
          <p:nvSpPr>
            <p:cNvPr id="9227" name="Text Box 36"/>
            <p:cNvSpPr txBox="1">
              <a:spLocks noChangeArrowheads="1"/>
            </p:cNvSpPr>
            <p:nvPr/>
          </p:nvSpPr>
          <p:spPr bwMode="auto">
            <a:xfrm>
              <a:off x="5762" y="3434"/>
              <a:ext cx="848"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4-46</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9228" name="Group 31"/>
          <p:cNvGrpSpPr>
            <a:grpSpLocks noChangeAspect="1"/>
          </p:cNvGrpSpPr>
          <p:nvPr/>
        </p:nvGrpSpPr>
        <p:grpSpPr bwMode="auto">
          <a:xfrm>
            <a:off x="10279890" y="2558496"/>
            <a:ext cx="1615455" cy="1357867"/>
            <a:chOff x="2361" y="4464"/>
            <a:chExt cx="2300" cy="2736"/>
          </a:xfrm>
        </p:grpSpPr>
        <p:sp>
          <p:nvSpPr>
            <p:cNvPr id="9229" name="AutoShape 34"/>
            <p:cNvSpPr>
              <a:spLocks noChangeAspect="1" noChangeArrowheads="1" noTextEdit="1"/>
            </p:cNvSpPr>
            <p:nvPr/>
          </p:nvSpPr>
          <p:spPr bwMode="auto">
            <a:xfrm>
              <a:off x="2361" y="4464"/>
              <a:ext cx="2300" cy="273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249" name="Picture 33" descr="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1" y="4464"/>
              <a:ext cx="2300" cy="2469"/>
            </a:xfrm>
            <a:prstGeom prst="rect">
              <a:avLst/>
            </a:prstGeom>
            <a:noFill/>
            <a:extLst>
              <a:ext uri="{909E8E84-426E-40DD-AFC4-6F175D3DCCD1}">
                <a14:hiddenFill xmlns:a14="http://schemas.microsoft.com/office/drawing/2010/main">
                  <a:solidFill>
                    <a:srgbClr val="FFFFFF"/>
                  </a:solidFill>
                </a14:hiddenFill>
              </a:ext>
            </a:extLst>
          </p:spPr>
        </p:pic>
        <p:sp>
          <p:nvSpPr>
            <p:cNvPr id="9230" name="Text Box 32"/>
            <p:cNvSpPr txBox="1">
              <a:spLocks noChangeArrowheads="1"/>
            </p:cNvSpPr>
            <p:nvPr/>
          </p:nvSpPr>
          <p:spPr bwMode="auto">
            <a:xfrm>
              <a:off x="3012" y="6828"/>
              <a:ext cx="898" cy="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4-47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9231" name="Group 27"/>
          <p:cNvGrpSpPr>
            <a:grpSpLocks noChangeAspect="1"/>
          </p:cNvGrpSpPr>
          <p:nvPr/>
        </p:nvGrpSpPr>
        <p:grpSpPr bwMode="auto">
          <a:xfrm>
            <a:off x="6368296" y="3972550"/>
            <a:ext cx="1627969" cy="1423039"/>
            <a:chOff x="4617" y="3738"/>
            <a:chExt cx="2463" cy="2152"/>
          </a:xfrm>
        </p:grpSpPr>
        <p:sp>
          <p:nvSpPr>
            <p:cNvPr id="9233" name="AutoShape 30"/>
            <p:cNvSpPr>
              <a:spLocks noChangeAspect="1" noChangeArrowheads="1" noTextEdit="1"/>
            </p:cNvSpPr>
            <p:nvPr/>
          </p:nvSpPr>
          <p:spPr bwMode="auto">
            <a:xfrm>
              <a:off x="4617" y="3738"/>
              <a:ext cx="2463" cy="215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245" name="Picture 29" descr="16"/>
            <p:cNvPicPr>
              <a:picLocks noChangeAspect="1" noChangeArrowheads="1"/>
            </p:cNvPicPr>
            <p:nvPr/>
          </p:nvPicPr>
          <p:blipFill>
            <a:blip r:embed="rId8" cstate="print">
              <a:extLst>
                <a:ext uri="{28A0092B-C50C-407E-A947-70E740481C1C}">
                  <a14:useLocalDpi xmlns:a14="http://schemas.microsoft.com/office/drawing/2010/main" val="0"/>
                </a:ext>
              </a:extLst>
            </a:blip>
            <a:srcRect l="6534" t="4277" r="3783" b="7295"/>
            <a:stretch>
              <a:fillRect/>
            </a:stretch>
          </p:blipFill>
          <p:spPr bwMode="auto">
            <a:xfrm>
              <a:off x="4617" y="3738"/>
              <a:ext cx="2463" cy="1770"/>
            </a:xfrm>
            <a:prstGeom prst="rect">
              <a:avLst/>
            </a:prstGeom>
            <a:noFill/>
            <a:extLst>
              <a:ext uri="{909E8E84-426E-40DD-AFC4-6F175D3DCCD1}">
                <a14:hiddenFill xmlns:a14="http://schemas.microsoft.com/office/drawing/2010/main">
                  <a:solidFill>
                    <a:srgbClr val="FFFFFF"/>
                  </a:solidFill>
                </a14:hiddenFill>
              </a:ext>
            </a:extLst>
          </p:spPr>
        </p:pic>
        <p:sp>
          <p:nvSpPr>
            <p:cNvPr id="9234" name="Text Box 28"/>
            <p:cNvSpPr txBox="1">
              <a:spLocks noChangeArrowheads="1"/>
            </p:cNvSpPr>
            <p:nvPr/>
          </p:nvSpPr>
          <p:spPr bwMode="auto">
            <a:xfrm>
              <a:off x="5494" y="5508"/>
              <a:ext cx="879"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4-48</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9235" name="Rectangle 3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37" name="Rectangle 41"/>
          <p:cNvSpPr>
            <a:spLocks noChangeArrowheads="1"/>
          </p:cNvSpPr>
          <p:nvPr/>
        </p:nvSpPr>
        <p:spPr bwMode="auto">
          <a:xfrm>
            <a:off x="0" y="19113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238" name="Rectangle 43"/>
          <p:cNvSpPr>
            <a:spLocks noChangeArrowheads="1"/>
          </p:cNvSpPr>
          <p:nvPr/>
        </p:nvSpPr>
        <p:spPr bwMode="auto">
          <a:xfrm>
            <a:off x="0" y="39163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39" name="Rectangle 45"/>
          <p:cNvSpPr>
            <a:spLocks noChangeArrowheads="1"/>
          </p:cNvSpPr>
          <p:nvPr/>
        </p:nvSpPr>
        <p:spPr bwMode="auto">
          <a:xfrm>
            <a:off x="0" y="54927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40" name="Rectangle 50"/>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9241" name="Group 46"/>
          <p:cNvGrpSpPr>
            <a:grpSpLocks noChangeAspect="1"/>
          </p:cNvGrpSpPr>
          <p:nvPr/>
        </p:nvGrpSpPr>
        <p:grpSpPr bwMode="auto">
          <a:xfrm>
            <a:off x="8218280" y="4052014"/>
            <a:ext cx="1384052" cy="1090972"/>
            <a:chOff x="2361" y="7367"/>
            <a:chExt cx="2691" cy="2121"/>
          </a:xfrm>
        </p:grpSpPr>
        <p:sp>
          <p:nvSpPr>
            <p:cNvPr id="9242" name="AutoShape 49"/>
            <p:cNvSpPr>
              <a:spLocks noChangeAspect="1" noChangeArrowheads="1" noTextEdit="1"/>
            </p:cNvSpPr>
            <p:nvPr/>
          </p:nvSpPr>
          <p:spPr bwMode="auto">
            <a:xfrm>
              <a:off x="2361" y="7367"/>
              <a:ext cx="2691" cy="21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264" name="Picture 48" descr="1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61" y="7367"/>
              <a:ext cx="2691" cy="1751"/>
            </a:xfrm>
            <a:prstGeom prst="rect">
              <a:avLst/>
            </a:prstGeom>
            <a:noFill/>
            <a:extLst>
              <a:ext uri="{909E8E84-426E-40DD-AFC4-6F175D3DCCD1}">
                <a14:hiddenFill xmlns:a14="http://schemas.microsoft.com/office/drawing/2010/main">
                  <a:solidFill>
                    <a:srgbClr val="FFFFFF"/>
                  </a:solidFill>
                </a14:hiddenFill>
              </a:ext>
            </a:extLst>
          </p:spPr>
        </p:pic>
        <p:sp>
          <p:nvSpPr>
            <p:cNvPr id="9243" name="Text Box 47"/>
            <p:cNvSpPr txBox="1">
              <a:spLocks noChangeArrowheads="1"/>
            </p:cNvSpPr>
            <p:nvPr/>
          </p:nvSpPr>
          <p:spPr bwMode="auto">
            <a:xfrm>
              <a:off x="3170" y="9118"/>
              <a:ext cx="851" cy="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4-49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9244" name="Rectangle 52"/>
          <p:cNvSpPr>
            <a:spLocks noChangeArrowheads="1"/>
          </p:cNvSpPr>
          <p:nvPr/>
        </p:nvSpPr>
        <p:spPr bwMode="auto">
          <a:xfrm>
            <a:off x="0" y="20113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9246" name="Group 61"/>
          <p:cNvGrpSpPr>
            <a:grpSpLocks noChangeAspect="1"/>
          </p:cNvGrpSpPr>
          <p:nvPr/>
        </p:nvGrpSpPr>
        <p:grpSpPr bwMode="auto">
          <a:xfrm>
            <a:off x="10204350" y="3995143"/>
            <a:ext cx="1551232" cy="1157926"/>
            <a:chOff x="4707" y="7367"/>
            <a:chExt cx="2599" cy="1940"/>
          </a:xfrm>
        </p:grpSpPr>
        <p:sp>
          <p:nvSpPr>
            <p:cNvPr id="9247" name="AutoShape 64"/>
            <p:cNvSpPr>
              <a:spLocks noChangeAspect="1" noChangeArrowheads="1" noTextEdit="1"/>
            </p:cNvSpPr>
            <p:nvPr/>
          </p:nvSpPr>
          <p:spPr bwMode="auto">
            <a:xfrm>
              <a:off x="4707" y="7367"/>
              <a:ext cx="2599" cy="194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279" name="Picture 63" descr="18"/>
            <p:cNvPicPr>
              <a:picLocks noChangeAspect="1" noChangeArrowheads="1"/>
            </p:cNvPicPr>
            <p:nvPr/>
          </p:nvPicPr>
          <p:blipFill>
            <a:blip r:embed="rId10">
              <a:extLst>
                <a:ext uri="{28A0092B-C50C-407E-A947-70E740481C1C}">
                  <a14:useLocalDpi xmlns:a14="http://schemas.microsoft.com/office/drawing/2010/main" val="0"/>
                </a:ext>
              </a:extLst>
            </a:blip>
            <a:srcRect l="16194" t="22568"/>
            <a:stretch>
              <a:fillRect/>
            </a:stretch>
          </p:blipFill>
          <p:spPr bwMode="auto">
            <a:xfrm>
              <a:off x="4707" y="7367"/>
              <a:ext cx="2599" cy="1559"/>
            </a:xfrm>
            <a:prstGeom prst="rect">
              <a:avLst/>
            </a:prstGeom>
            <a:noFill/>
            <a:extLst>
              <a:ext uri="{909E8E84-426E-40DD-AFC4-6F175D3DCCD1}">
                <a14:hiddenFill xmlns:a14="http://schemas.microsoft.com/office/drawing/2010/main">
                  <a:solidFill>
                    <a:srgbClr val="FFFFFF"/>
                  </a:solidFill>
                </a14:hiddenFill>
              </a:ext>
            </a:extLst>
          </p:spPr>
        </p:pic>
        <p:sp>
          <p:nvSpPr>
            <p:cNvPr id="9248" name="Text Box 62"/>
            <p:cNvSpPr txBox="1">
              <a:spLocks noChangeArrowheads="1"/>
            </p:cNvSpPr>
            <p:nvPr/>
          </p:nvSpPr>
          <p:spPr bwMode="auto">
            <a:xfrm>
              <a:off x="5684" y="8926"/>
              <a:ext cx="909" cy="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4-50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9250" name="Group 57"/>
          <p:cNvGrpSpPr>
            <a:grpSpLocks noChangeAspect="1"/>
          </p:cNvGrpSpPr>
          <p:nvPr/>
        </p:nvGrpSpPr>
        <p:grpSpPr bwMode="auto">
          <a:xfrm>
            <a:off x="6197856" y="5492750"/>
            <a:ext cx="2081213" cy="1311275"/>
            <a:chOff x="3703" y="9544"/>
            <a:chExt cx="2841" cy="1790"/>
          </a:xfrm>
        </p:grpSpPr>
        <p:sp>
          <p:nvSpPr>
            <p:cNvPr id="9251" name="AutoShape 60"/>
            <p:cNvSpPr>
              <a:spLocks noChangeAspect="1" noChangeArrowheads="1" noTextEdit="1"/>
            </p:cNvSpPr>
            <p:nvPr/>
          </p:nvSpPr>
          <p:spPr bwMode="auto">
            <a:xfrm>
              <a:off x="3703" y="9544"/>
              <a:ext cx="2841" cy="179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275" name="Picture 59" descr="19"/>
            <p:cNvPicPr>
              <a:picLocks noChangeAspect="1" noChangeArrowheads="1"/>
            </p:cNvPicPr>
            <p:nvPr/>
          </p:nvPicPr>
          <p:blipFill>
            <a:blip r:embed="rId11">
              <a:extLst>
                <a:ext uri="{28A0092B-C50C-407E-A947-70E740481C1C}">
                  <a14:useLocalDpi xmlns:a14="http://schemas.microsoft.com/office/drawing/2010/main" val="0"/>
                </a:ext>
              </a:extLst>
            </a:blip>
            <a:srcRect l="16180" t="10670" r="15254" b="40570"/>
            <a:stretch>
              <a:fillRect/>
            </a:stretch>
          </p:blipFill>
          <p:spPr bwMode="auto">
            <a:xfrm>
              <a:off x="3797" y="9544"/>
              <a:ext cx="2747" cy="1348"/>
            </a:xfrm>
            <a:prstGeom prst="rect">
              <a:avLst/>
            </a:prstGeom>
            <a:noFill/>
            <a:extLst>
              <a:ext uri="{909E8E84-426E-40DD-AFC4-6F175D3DCCD1}">
                <a14:hiddenFill xmlns:a14="http://schemas.microsoft.com/office/drawing/2010/main">
                  <a:solidFill>
                    <a:srgbClr val="FFFFFF"/>
                  </a:solidFill>
                </a14:hiddenFill>
              </a:ext>
            </a:extLst>
          </p:spPr>
        </p:pic>
        <p:sp>
          <p:nvSpPr>
            <p:cNvPr id="9252" name="Text Box 58"/>
            <p:cNvSpPr txBox="1">
              <a:spLocks noChangeArrowheads="1"/>
            </p:cNvSpPr>
            <p:nvPr/>
          </p:nvSpPr>
          <p:spPr bwMode="auto">
            <a:xfrm>
              <a:off x="4664" y="10892"/>
              <a:ext cx="859"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4-51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9254" name="Group 53"/>
          <p:cNvGrpSpPr>
            <a:grpSpLocks noChangeAspect="1"/>
          </p:cNvGrpSpPr>
          <p:nvPr/>
        </p:nvGrpSpPr>
        <p:grpSpPr bwMode="auto">
          <a:xfrm>
            <a:off x="8767305" y="5278467"/>
            <a:ext cx="1663700" cy="1416050"/>
            <a:chOff x="4849" y="11336"/>
            <a:chExt cx="2272" cy="1932"/>
          </a:xfrm>
        </p:grpSpPr>
        <p:sp>
          <p:nvSpPr>
            <p:cNvPr id="9255" name="AutoShape 56"/>
            <p:cNvSpPr>
              <a:spLocks noChangeAspect="1" noChangeArrowheads="1" noTextEdit="1"/>
            </p:cNvSpPr>
            <p:nvPr/>
          </p:nvSpPr>
          <p:spPr bwMode="auto">
            <a:xfrm>
              <a:off x="4849" y="11336"/>
              <a:ext cx="2272" cy="193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271" name="Picture 55" descr="21"/>
            <p:cNvPicPr>
              <a:picLocks noChangeAspect="1" noChangeArrowheads="1"/>
            </p:cNvPicPr>
            <p:nvPr/>
          </p:nvPicPr>
          <p:blipFill>
            <a:blip r:embed="rId12" cstate="print">
              <a:extLst>
                <a:ext uri="{28A0092B-C50C-407E-A947-70E740481C1C}">
                  <a14:useLocalDpi xmlns:a14="http://schemas.microsoft.com/office/drawing/2010/main" val="0"/>
                </a:ext>
              </a:extLst>
            </a:blip>
            <a:srcRect l="3362" t="3137" r="4146"/>
            <a:stretch>
              <a:fillRect/>
            </a:stretch>
          </p:blipFill>
          <p:spPr bwMode="auto">
            <a:xfrm>
              <a:off x="4849" y="11336"/>
              <a:ext cx="2272" cy="1695"/>
            </a:xfrm>
            <a:prstGeom prst="rect">
              <a:avLst/>
            </a:prstGeom>
            <a:noFill/>
            <a:extLst>
              <a:ext uri="{909E8E84-426E-40DD-AFC4-6F175D3DCCD1}">
                <a14:hiddenFill xmlns:a14="http://schemas.microsoft.com/office/drawing/2010/main">
                  <a:solidFill>
                    <a:srgbClr val="FFFFFF"/>
                  </a:solidFill>
                </a14:hiddenFill>
              </a:ext>
            </a:extLst>
          </p:spPr>
        </p:pic>
        <p:sp>
          <p:nvSpPr>
            <p:cNvPr id="9256" name="Text Box 54"/>
            <p:cNvSpPr txBox="1">
              <a:spLocks noChangeArrowheads="1"/>
            </p:cNvSpPr>
            <p:nvPr/>
          </p:nvSpPr>
          <p:spPr bwMode="auto">
            <a:xfrm>
              <a:off x="5536" y="12911"/>
              <a:ext cx="929" cy="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4-52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9257" name="Rectangle 6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58" name="Rectangle 67"/>
          <p:cNvSpPr>
            <a:spLocks noChangeArrowheads="1"/>
          </p:cNvSpPr>
          <p:nvPr/>
        </p:nvSpPr>
        <p:spPr bwMode="auto">
          <a:xfrm>
            <a:off x="0" y="187801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59" name="Rectangle 69"/>
          <p:cNvSpPr>
            <a:spLocks noChangeArrowheads="1"/>
          </p:cNvSpPr>
          <p:nvPr/>
        </p:nvSpPr>
        <p:spPr bwMode="auto">
          <a:xfrm>
            <a:off x="0" y="318928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60" name="Rectangle 71"/>
          <p:cNvSpPr>
            <a:spLocks noChangeArrowheads="1"/>
          </p:cNvSpPr>
          <p:nvPr/>
        </p:nvSpPr>
        <p:spPr bwMode="auto">
          <a:xfrm>
            <a:off x="0" y="46053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456674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3" idx="6"/>
          </p:cNvCxnSpPr>
          <p:nvPr/>
        </p:nvCxnSpPr>
        <p:spPr>
          <a:xfrm>
            <a:off x="3650903" y="301662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 name="椭圆 2"/>
          <p:cNvSpPr/>
          <p:nvPr/>
        </p:nvSpPr>
        <p:spPr>
          <a:xfrm>
            <a:off x="1850703" y="211652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燕尾形 3"/>
          <p:cNvSpPr/>
          <p:nvPr/>
        </p:nvSpPr>
        <p:spPr>
          <a:xfrm>
            <a:off x="2354803" y="249462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TextBox 5"/>
          <p:cNvSpPr txBox="1"/>
          <p:nvPr/>
        </p:nvSpPr>
        <p:spPr>
          <a:xfrm>
            <a:off x="3902931" y="2272150"/>
            <a:ext cx="493194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第</a:t>
            </a:r>
            <a:r>
              <a:rPr lang="zh-CN" altLang="en-US" sz="2800" dirty="0">
                <a:latin typeface="微软雅黑" panose="020B0503020204020204" pitchFamily="34" charset="-122"/>
                <a:ea typeface="微软雅黑" panose="020B0503020204020204" pitchFamily="34" charset="-122"/>
              </a:rPr>
              <a:t>三</a:t>
            </a:r>
            <a:r>
              <a:rPr lang="zh-CN" altLang="en-US" sz="2800" dirty="0" smtClean="0">
                <a:latin typeface="微软雅黑" panose="020B0503020204020204" pitchFamily="34" charset="-122"/>
                <a:ea typeface="微软雅黑" panose="020B0503020204020204" pitchFamily="34" charset="-122"/>
              </a:rPr>
              <a:t>节</a:t>
            </a:r>
            <a:r>
              <a:rPr lang="zh-CN" altLang="zh-CN" sz="2800" b="1" dirty="0"/>
              <a:t>绘制精美壁纸</a:t>
            </a:r>
            <a:endParaRPr lang="zh-CN" altLang="en-US" sz="2800" b="1" dirty="0">
              <a:latin typeface="微软雅黑" panose="020B0503020204020204" pitchFamily="34" charset="-122"/>
              <a:ea typeface="微软雅黑" panose="020B0503020204020204" pitchFamily="34" charset="-122"/>
            </a:endParaRPr>
          </a:p>
        </p:txBody>
      </p:sp>
      <p:sp>
        <p:nvSpPr>
          <p:cNvPr id="7" name="矩形 6"/>
          <p:cNvSpPr/>
          <p:nvPr/>
        </p:nvSpPr>
        <p:spPr>
          <a:xfrm>
            <a:off x="4569234" y="319766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zh-CN" dirty="0"/>
              <a:t>任务分析</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8" name="矩形 7"/>
          <p:cNvSpPr/>
          <p:nvPr/>
        </p:nvSpPr>
        <p:spPr>
          <a:xfrm>
            <a:off x="4569234" y="360529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zh-CN" dirty="0"/>
              <a:t>知识储备</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9" name="矩形 8"/>
          <p:cNvSpPr/>
          <p:nvPr/>
        </p:nvSpPr>
        <p:spPr>
          <a:xfrm>
            <a:off x="4569233" y="3974628"/>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zh-CN" dirty="0"/>
              <a:t>任务实现</a:t>
            </a:r>
            <a:endParaRPr lang="zh-CN" altLang="en-US" kern="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35530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Scale>
                                      <p:cBhvr>
                                        <p:cTn id="1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8"/>
                                        </p:tgtEl>
                                        <p:attrNameLst>
                                          <p:attrName>ppt_x</p:attrName>
                                          <p:attrName>ppt_y</p:attrName>
                                        </p:attrNameLst>
                                      </p:cBhvr>
                                    </p:animMotion>
                                    <p:animEffect transition="in" filter="fade">
                                      <p:cBhvr>
                                        <p:cTn id="15" dur="1000"/>
                                        <p:tgtEl>
                                          <p:spTgt spid="8"/>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Scale>
                                      <p:cBhvr>
                                        <p:cTn id="1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9"/>
                                        </p:tgtEl>
                                        <p:attrNameLst>
                                          <p:attrName>ppt_x</p:attrName>
                                          <p:attrName>ppt_y</p:attrName>
                                        </p:attrNameLst>
                                      </p:cBhvr>
                                    </p:animMotion>
                                    <p:animEffect transition="in" filter="fade">
                                      <p:cBhvr>
                                        <p:cTn id="2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对角圆角矩形 10"/>
          <p:cNvSpPr/>
          <p:nvPr/>
        </p:nvSpPr>
        <p:spPr>
          <a:xfrm>
            <a:off x="7429497" y="286743"/>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838526" y="176098"/>
            <a:ext cx="2492991" cy="369332"/>
          </a:xfrm>
          <a:prstGeom prst="rect">
            <a:avLst/>
          </a:prstGeom>
        </p:spPr>
        <p:txBody>
          <a:bodyPr wrap="none">
            <a:spAutoFit/>
          </a:bodyPr>
          <a:lstStyle/>
          <a:p>
            <a:pPr algn="ctr"/>
            <a:r>
              <a:rPr lang="zh-CN" altLang="zh-CN" dirty="0"/>
              <a:t>编辑轮廓线和填充颜色</a:t>
            </a:r>
            <a:endParaRPr lang="zh-CN" altLang="zh-CN" b="1" dirty="0"/>
          </a:p>
        </p:txBody>
      </p:sp>
      <p:sp>
        <p:nvSpPr>
          <p:cNvPr id="4" name="矩形 3"/>
          <p:cNvSpPr/>
          <p:nvPr/>
        </p:nvSpPr>
        <p:spPr>
          <a:xfrm>
            <a:off x="7429497" y="328426"/>
            <a:ext cx="1407934" cy="261610"/>
          </a:xfrm>
          <a:prstGeom prst="rect">
            <a:avLst/>
          </a:prstGeom>
        </p:spPr>
        <p:txBody>
          <a:bodyPr wrap="square">
            <a:spAutoFit/>
          </a:bodyPr>
          <a:lstStyle/>
          <a:p>
            <a:pPr lvl="0">
              <a:defRPr/>
            </a:pPr>
            <a:r>
              <a:rPr lang="en-US" altLang="zh-CN" sz="1100" b="1" kern="0" dirty="0" err="1">
                <a:solidFill>
                  <a:schemeClr val="bg1"/>
                </a:solidFill>
                <a:latin typeface="微软雅黑" pitchFamily="34" charset="-122"/>
                <a:ea typeface="微软雅黑" pitchFamily="34" charset="-122"/>
              </a:rPr>
              <a:t>Coreldraw</a:t>
            </a:r>
            <a:r>
              <a:rPr lang="en-US" altLang="zh-CN" sz="1100" b="1" kern="0" dirty="0">
                <a:solidFill>
                  <a:schemeClr val="bg1"/>
                </a:solidFill>
                <a:latin typeface="微软雅黑" pitchFamily="34" charset="-122"/>
                <a:ea typeface="微软雅黑" pitchFamily="34" charset="-122"/>
              </a:rPr>
              <a:t> X7</a:t>
            </a:r>
            <a:r>
              <a:rPr lang="zh-CN" altLang="en-US" sz="1100" b="1" kern="0" dirty="0">
                <a:solidFill>
                  <a:schemeClr val="bg1"/>
                </a:solidFill>
                <a:latin typeface="微软雅黑" pitchFamily="34" charset="-122"/>
                <a:ea typeface="微软雅黑" pitchFamily="34" charset="-122"/>
              </a:rPr>
              <a:t>简介</a:t>
            </a:r>
          </a:p>
        </p:txBody>
      </p:sp>
      <p:sp>
        <p:nvSpPr>
          <p:cNvPr id="5" name="矩形 4"/>
          <p:cNvSpPr/>
          <p:nvPr/>
        </p:nvSpPr>
        <p:spPr>
          <a:xfrm>
            <a:off x="10360057" y="346863"/>
            <a:ext cx="1799670" cy="261610"/>
          </a:xfrm>
          <a:prstGeom prst="rect">
            <a:avLst/>
          </a:prstGeom>
        </p:spPr>
        <p:txBody>
          <a:bodyPr wrap="square">
            <a:spAutoFit/>
          </a:bodyPr>
          <a:lstStyle/>
          <a:p>
            <a:r>
              <a:rPr lang="zh-CN" altLang="zh-CN" sz="1100" dirty="0"/>
              <a:t>绘制精美壁纸</a:t>
            </a:r>
            <a:endParaRPr lang="zh-CN" altLang="en-US" sz="11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a:t>
            </a:r>
            <a:r>
              <a:rPr lang="zh-CN" altLang="en-US" b="1" dirty="0">
                <a:solidFill>
                  <a:schemeClr val="bg1"/>
                </a:solidFill>
              </a:rPr>
              <a:t>四</a:t>
            </a:r>
            <a:endParaRPr lang="zh-CN" altLang="en-US" b="1" dirty="0">
              <a:solidFill>
                <a:schemeClr val="bg1"/>
              </a:solidFill>
            </a:endParaRPr>
          </a:p>
        </p:txBody>
      </p:sp>
      <p:sp>
        <p:nvSpPr>
          <p:cNvPr id="12" name="TextBox 11"/>
          <p:cNvSpPr txBox="1"/>
          <p:nvPr/>
        </p:nvSpPr>
        <p:spPr>
          <a:xfrm>
            <a:off x="1502877" y="830034"/>
            <a:ext cx="9023024" cy="3631763"/>
          </a:xfrm>
          <a:prstGeom prst="rect">
            <a:avLst/>
          </a:prstGeom>
          <a:noFill/>
        </p:spPr>
        <p:txBody>
          <a:bodyPr wrap="square" rtlCol="0">
            <a:spAutoFit/>
          </a:bodyPr>
          <a:lstStyle/>
          <a:p>
            <a:pPr>
              <a:spcAft>
                <a:spcPts val="2400"/>
              </a:spcAft>
            </a:pPr>
            <a:r>
              <a:rPr lang="zh-CN" altLang="en-US" dirty="0" smtClean="0"/>
              <a:t>一、</a:t>
            </a:r>
            <a:r>
              <a:rPr lang="zh-CN" altLang="zh-CN" dirty="0" smtClean="0"/>
              <a:t>任务分析</a:t>
            </a:r>
            <a:endParaRPr lang="en-US" altLang="zh-CN" dirty="0" smtClean="0"/>
          </a:p>
          <a:p>
            <a:r>
              <a:rPr lang="zh-CN" altLang="zh-CN" sz="1600" dirty="0"/>
              <a:t>关于“绘制精美壁纸”的制作，可以从以下几个方面着手进行分析。</a:t>
            </a:r>
          </a:p>
          <a:p>
            <a:r>
              <a:rPr lang="en-US" altLang="zh-CN" sz="1600" dirty="0"/>
              <a:t>1</a:t>
            </a:r>
            <a:r>
              <a:rPr lang="zh-CN" altLang="zh-CN" sz="1600" dirty="0"/>
              <a:t>、背景制作：运用圣诞色（蓝色调、红色调）制作壁纸背景，体现圣诞气氛，运用步长和重复实现。</a:t>
            </a:r>
          </a:p>
          <a:p>
            <a:r>
              <a:rPr lang="en-US" altLang="zh-CN" sz="1600" dirty="0"/>
              <a:t>2</a:t>
            </a:r>
            <a:r>
              <a:rPr lang="zh-CN" altLang="zh-CN" sz="1600" dirty="0"/>
              <a:t>、小猫头像绘制：采用黄色调绘制小猫头像体现活泼童趣氛围，运用轮廓色、轮廓宽度、颜色填充实现。</a:t>
            </a:r>
          </a:p>
          <a:p>
            <a:r>
              <a:rPr lang="en-US" altLang="zh-CN" sz="1600" dirty="0"/>
              <a:t>3</a:t>
            </a:r>
            <a:r>
              <a:rPr lang="zh-CN" altLang="zh-CN" sz="1600" dirty="0"/>
              <a:t>、导入素材：导入边框素材，为小猫进行装饰，增添节日氛围。</a:t>
            </a:r>
          </a:p>
          <a:p>
            <a:r>
              <a:rPr lang="en-US" altLang="zh-CN" sz="1600" dirty="0"/>
              <a:t>4.3.2</a:t>
            </a:r>
            <a:r>
              <a:rPr lang="zh-CN" altLang="zh-CN" sz="1600" dirty="0"/>
              <a:t>知识储备</a:t>
            </a:r>
          </a:p>
          <a:p>
            <a:r>
              <a:rPr lang="en-US" altLang="zh-CN" sz="1600" dirty="0" err="1"/>
              <a:t>CorelDRAW</a:t>
            </a:r>
            <a:r>
              <a:rPr lang="en-US" altLang="zh-CN" sz="1600" dirty="0"/>
              <a:t> X7</a:t>
            </a:r>
            <a:r>
              <a:rPr lang="zh-CN" altLang="zh-CN" sz="1600" dirty="0"/>
              <a:t>中，将轮廓转为对象，针对轮廓线只能进行宽度调整、颜色均匀填充和样式变更等操作，如果在编辑对象时需要对轮廓线进行对象操作时，可以将轮廓线转换为对象，然后进行添加渐变色、添加纹样和其他效果。</a:t>
            </a:r>
          </a:p>
          <a:p>
            <a:r>
              <a:rPr lang="zh-CN" altLang="zh-CN" sz="1600" dirty="0"/>
              <a:t>选中要编辑的轮廓，如图</a:t>
            </a:r>
            <a:r>
              <a:rPr lang="en-US" altLang="zh-CN" sz="1600" dirty="0"/>
              <a:t>4-56</a:t>
            </a:r>
            <a:r>
              <a:rPr lang="zh-CN" altLang="zh-CN" sz="1600" dirty="0"/>
              <a:t>所示，执行“对象—将轮廓转换为对象”如图</a:t>
            </a:r>
            <a:r>
              <a:rPr lang="en-US" altLang="zh-CN" sz="1600" dirty="0"/>
              <a:t>4-57</a:t>
            </a:r>
            <a:r>
              <a:rPr lang="zh-CN" altLang="zh-CN" sz="1600" dirty="0"/>
              <a:t>所示。转换为对象后，即可进行形状修改、渐变填充和图案填充等效果。</a:t>
            </a:r>
          </a:p>
        </p:txBody>
      </p:sp>
      <p:sp>
        <p:nvSpPr>
          <p:cNvPr id="47" name="Rectangle 13"/>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8" name="Rectangle 15"/>
          <p:cNvSpPr>
            <a:spLocks noChangeArrowheads="1"/>
          </p:cNvSpPr>
          <p:nvPr/>
        </p:nvSpPr>
        <p:spPr bwMode="auto">
          <a:xfrm>
            <a:off x="0" y="12287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9" name="Rectangle 17"/>
          <p:cNvSpPr>
            <a:spLocks noChangeArrowheads="1"/>
          </p:cNvSpPr>
          <p:nvPr/>
        </p:nvSpPr>
        <p:spPr bwMode="auto">
          <a:xfrm>
            <a:off x="0" y="24844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9" name="Rectangle 31"/>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0" name="Rectangle 33"/>
          <p:cNvSpPr>
            <a:spLocks noChangeArrowheads="1"/>
          </p:cNvSpPr>
          <p:nvPr/>
        </p:nvSpPr>
        <p:spPr bwMode="auto">
          <a:xfrm>
            <a:off x="0" y="15716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1" name="Rectangle 35"/>
          <p:cNvSpPr>
            <a:spLocks noChangeArrowheads="1"/>
          </p:cNvSpPr>
          <p:nvPr/>
        </p:nvSpPr>
        <p:spPr bwMode="auto">
          <a:xfrm>
            <a:off x="0" y="26543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3" name="Group 5"/>
          <p:cNvGrpSpPr>
            <a:grpSpLocks noChangeAspect="1"/>
          </p:cNvGrpSpPr>
          <p:nvPr/>
        </p:nvGrpSpPr>
        <p:grpSpPr bwMode="auto">
          <a:xfrm>
            <a:off x="3629652" y="4636043"/>
            <a:ext cx="1917700" cy="1520825"/>
            <a:chOff x="2361" y="13072"/>
            <a:chExt cx="2617" cy="2076"/>
          </a:xfrm>
        </p:grpSpPr>
        <p:sp>
          <p:nvSpPr>
            <p:cNvPr id="16" name="AutoShape 8"/>
            <p:cNvSpPr>
              <a:spLocks noChangeAspect="1" noChangeArrowheads="1" noTextEdit="1"/>
            </p:cNvSpPr>
            <p:nvPr/>
          </p:nvSpPr>
          <p:spPr bwMode="auto">
            <a:xfrm>
              <a:off x="2361" y="13072"/>
              <a:ext cx="2617" cy="20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247" name="Picture 7" descr="13将轮廓转换为对象"/>
            <p:cNvPicPr>
              <a:picLocks noChangeAspect="1" noChangeArrowheads="1"/>
            </p:cNvPicPr>
            <p:nvPr/>
          </p:nvPicPr>
          <p:blipFill>
            <a:blip r:embed="rId2">
              <a:extLst>
                <a:ext uri="{28A0092B-C50C-407E-A947-70E740481C1C}">
                  <a14:useLocalDpi xmlns:a14="http://schemas.microsoft.com/office/drawing/2010/main" val="0"/>
                </a:ext>
              </a:extLst>
            </a:blip>
            <a:srcRect l="1244" t="13060"/>
            <a:stretch>
              <a:fillRect/>
            </a:stretch>
          </p:blipFill>
          <p:spPr bwMode="auto">
            <a:xfrm>
              <a:off x="2361" y="13072"/>
              <a:ext cx="2617" cy="1870"/>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6"/>
            <p:cNvSpPr txBox="1">
              <a:spLocks noChangeArrowheads="1"/>
            </p:cNvSpPr>
            <p:nvPr/>
          </p:nvSpPr>
          <p:spPr bwMode="auto">
            <a:xfrm>
              <a:off x="3221" y="14782"/>
              <a:ext cx="839"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4-56</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9" name="Group 1"/>
          <p:cNvGrpSpPr>
            <a:grpSpLocks noChangeAspect="1"/>
          </p:cNvGrpSpPr>
          <p:nvPr/>
        </p:nvGrpSpPr>
        <p:grpSpPr bwMode="auto">
          <a:xfrm>
            <a:off x="8259415" y="4166577"/>
            <a:ext cx="1254125" cy="2466975"/>
            <a:chOff x="5216" y="2045"/>
            <a:chExt cx="1712" cy="3367"/>
          </a:xfrm>
        </p:grpSpPr>
        <p:sp>
          <p:nvSpPr>
            <p:cNvPr id="20" name="AutoShape 4"/>
            <p:cNvSpPr>
              <a:spLocks noChangeAspect="1" noChangeArrowheads="1" noTextEdit="1"/>
            </p:cNvSpPr>
            <p:nvPr/>
          </p:nvSpPr>
          <p:spPr bwMode="auto">
            <a:xfrm>
              <a:off x="5216" y="2045"/>
              <a:ext cx="1712" cy="336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243" name="Picture 3" descr="12、将轮廓转换为对象"/>
            <p:cNvPicPr>
              <a:picLocks noChangeAspect="1" noChangeArrowheads="1"/>
            </p:cNvPicPr>
            <p:nvPr/>
          </p:nvPicPr>
          <p:blipFill>
            <a:blip r:embed="rId3">
              <a:extLst>
                <a:ext uri="{28A0092B-C50C-407E-A947-70E740481C1C}">
                  <a14:useLocalDpi xmlns:a14="http://schemas.microsoft.com/office/drawing/2010/main" val="0"/>
                </a:ext>
              </a:extLst>
            </a:blip>
            <a:srcRect b="23462"/>
            <a:stretch>
              <a:fillRect/>
            </a:stretch>
          </p:blipFill>
          <p:spPr bwMode="auto">
            <a:xfrm>
              <a:off x="5216" y="2059"/>
              <a:ext cx="1712" cy="2983"/>
            </a:xfrm>
            <a:prstGeom prst="rect">
              <a:avLst/>
            </a:prstGeom>
            <a:noFill/>
            <a:extLst>
              <a:ext uri="{909E8E84-426E-40DD-AFC4-6F175D3DCCD1}">
                <a14:hiddenFill xmlns:a14="http://schemas.microsoft.com/office/drawing/2010/main">
                  <a:solidFill>
                    <a:srgbClr val="FFFFFF"/>
                  </a:solidFill>
                </a14:hiddenFill>
              </a:ext>
            </a:extLst>
          </p:spPr>
        </p:pic>
        <p:sp>
          <p:nvSpPr>
            <p:cNvPr id="21" name="Text Box 2"/>
            <p:cNvSpPr txBox="1">
              <a:spLocks noChangeArrowheads="1"/>
            </p:cNvSpPr>
            <p:nvPr/>
          </p:nvSpPr>
          <p:spPr bwMode="auto">
            <a:xfrm>
              <a:off x="5684" y="5032"/>
              <a:ext cx="978" cy="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4-57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2" name="Rectangle 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 name="Rectangle 11"/>
          <p:cNvSpPr>
            <a:spLocks noChangeArrowheads="1"/>
          </p:cNvSpPr>
          <p:nvPr/>
        </p:nvSpPr>
        <p:spPr bwMode="auto">
          <a:xfrm>
            <a:off x="0" y="19780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4" name="Rectangle 13"/>
          <p:cNvSpPr>
            <a:spLocks noChangeArrowheads="1"/>
          </p:cNvSpPr>
          <p:nvPr/>
        </p:nvSpPr>
        <p:spPr bwMode="auto">
          <a:xfrm>
            <a:off x="0" y="44450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551963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en-US" altLang="zh-CN" sz="1100" b="1" kern="0" dirty="0" err="1">
                <a:latin typeface="微软雅黑" pitchFamily="34" charset="-122"/>
                <a:ea typeface="微软雅黑" pitchFamily="34" charset="-122"/>
              </a:rPr>
              <a:t>Coreldraw</a:t>
            </a:r>
            <a:r>
              <a:rPr lang="en-US" altLang="zh-CN" sz="1100" b="1" kern="0" dirty="0">
                <a:latin typeface="微软雅黑" pitchFamily="34" charset="-122"/>
                <a:ea typeface="微软雅黑" pitchFamily="34" charset="-122"/>
              </a:rPr>
              <a:t> X7</a:t>
            </a:r>
            <a:r>
              <a:rPr lang="zh-CN" altLang="en-US" sz="1100" b="1" kern="0" dirty="0">
                <a:latin typeface="微软雅黑" pitchFamily="34" charset="-122"/>
                <a:ea typeface="微软雅黑" pitchFamily="34" charset="-122"/>
              </a:rPr>
              <a:t>简介</a:t>
            </a:r>
          </a:p>
        </p:txBody>
      </p:sp>
      <p:sp>
        <p:nvSpPr>
          <p:cNvPr id="5" name="矩形 4"/>
          <p:cNvSpPr/>
          <p:nvPr/>
        </p:nvSpPr>
        <p:spPr>
          <a:xfrm>
            <a:off x="10360057" y="346863"/>
            <a:ext cx="1799670" cy="261610"/>
          </a:xfrm>
          <a:prstGeom prst="rect">
            <a:avLst/>
          </a:prstGeom>
        </p:spPr>
        <p:txBody>
          <a:bodyPr wrap="square">
            <a:spAutoFit/>
          </a:bodyPr>
          <a:lstStyle/>
          <a:p>
            <a:r>
              <a:rPr lang="zh-CN" altLang="zh-CN" sz="1100" dirty="0"/>
              <a:t>绘制精美壁纸</a:t>
            </a:r>
            <a:endParaRPr lang="zh-CN" altLang="en-US" sz="11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项目四</a:t>
            </a:r>
            <a:endParaRPr lang="zh-CN" altLang="en-US" b="1" dirty="0">
              <a:solidFill>
                <a:schemeClr val="bg1"/>
              </a:solidFill>
            </a:endParaRPr>
          </a:p>
        </p:txBody>
      </p:sp>
      <p:sp>
        <p:nvSpPr>
          <p:cNvPr id="13" name="矩形 12"/>
          <p:cNvSpPr/>
          <p:nvPr/>
        </p:nvSpPr>
        <p:spPr>
          <a:xfrm>
            <a:off x="1311697" y="980728"/>
            <a:ext cx="1569660" cy="369332"/>
          </a:xfrm>
          <a:prstGeom prst="rect">
            <a:avLst/>
          </a:prstGeom>
        </p:spPr>
        <p:txBody>
          <a:bodyPr wrap="none">
            <a:spAutoFit/>
          </a:bodyPr>
          <a:lstStyle/>
          <a:p>
            <a:r>
              <a:rPr lang="zh-CN" altLang="en-US" dirty="0" smtClean="0"/>
              <a:t>二、</a:t>
            </a:r>
            <a:r>
              <a:rPr lang="zh-CN" altLang="zh-CN" dirty="0" smtClean="0"/>
              <a:t>任务</a:t>
            </a:r>
            <a:r>
              <a:rPr lang="zh-CN" altLang="zh-CN" dirty="0"/>
              <a:t>实现</a:t>
            </a:r>
            <a:endParaRPr lang="zh-CN" altLang="en-US" dirty="0"/>
          </a:p>
        </p:txBody>
      </p:sp>
      <p:sp>
        <p:nvSpPr>
          <p:cNvPr id="7" name="矩形 6"/>
          <p:cNvSpPr/>
          <p:nvPr/>
        </p:nvSpPr>
        <p:spPr>
          <a:xfrm>
            <a:off x="1006530" y="1412776"/>
            <a:ext cx="5380677" cy="5262979"/>
          </a:xfrm>
          <a:prstGeom prst="rect">
            <a:avLst/>
          </a:prstGeom>
        </p:spPr>
        <p:txBody>
          <a:bodyPr wrap="square">
            <a:spAutoFit/>
          </a:bodyPr>
          <a:lstStyle/>
          <a:p>
            <a:r>
              <a:rPr lang="zh-CN" altLang="zh-CN" sz="1600" dirty="0"/>
              <a:t>【</a:t>
            </a:r>
            <a:r>
              <a:rPr lang="en-US" altLang="zh-CN" sz="1600" dirty="0"/>
              <a:t>Step01</a:t>
            </a:r>
            <a:r>
              <a:rPr lang="zh-CN" altLang="zh-CN" sz="1600" dirty="0"/>
              <a:t>】新建空白文档，设置文档名称为“绘制精美壁纸”，设置页面大小“宽”为</a:t>
            </a:r>
            <a:r>
              <a:rPr lang="en-US" altLang="zh-CN" sz="1600" dirty="0"/>
              <a:t>195mm</a:t>
            </a:r>
            <a:r>
              <a:rPr lang="zh-CN" altLang="zh-CN" sz="1600" dirty="0"/>
              <a:t>、“高”为</a:t>
            </a:r>
            <a:r>
              <a:rPr lang="en-US" altLang="zh-CN" sz="1600" dirty="0"/>
              <a:t>145mm</a:t>
            </a:r>
            <a:r>
              <a:rPr lang="zh-CN" altLang="zh-CN" sz="1600" dirty="0"/>
              <a:t>。如图</a:t>
            </a:r>
            <a:r>
              <a:rPr lang="en-US" altLang="zh-CN" sz="1600" dirty="0"/>
              <a:t>4-58</a:t>
            </a:r>
            <a:r>
              <a:rPr lang="zh-CN" altLang="zh-CN" sz="1600" dirty="0"/>
              <a:t>所示： </a:t>
            </a:r>
          </a:p>
          <a:p>
            <a:r>
              <a:rPr lang="zh-CN" altLang="zh-CN" sz="1600" dirty="0"/>
              <a:t>【</a:t>
            </a:r>
            <a:r>
              <a:rPr lang="en-US" altLang="zh-CN" sz="1600" dirty="0"/>
              <a:t>Step02</a:t>
            </a:r>
            <a:r>
              <a:rPr lang="zh-CN" altLang="zh-CN" sz="1600" dirty="0"/>
              <a:t>】绘制背景。选择“矩形工具”，绘制矩形，填充颜色为（</a:t>
            </a:r>
            <a:r>
              <a:rPr lang="en-US" altLang="zh-CN" sz="1600" dirty="0"/>
              <a:t>C</a:t>
            </a:r>
            <a:r>
              <a:rPr lang="zh-CN" altLang="zh-CN" sz="1600" dirty="0"/>
              <a:t>：</a:t>
            </a:r>
            <a:r>
              <a:rPr lang="en-US" altLang="zh-CN" sz="1600" dirty="0"/>
              <a:t>84</a:t>
            </a:r>
            <a:r>
              <a:rPr lang="zh-CN" altLang="zh-CN" sz="1600" dirty="0"/>
              <a:t>，</a:t>
            </a:r>
            <a:r>
              <a:rPr lang="en-US" altLang="zh-CN" sz="1600" dirty="0"/>
              <a:t>M</a:t>
            </a:r>
            <a:r>
              <a:rPr lang="zh-CN" altLang="zh-CN" sz="1600" dirty="0"/>
              <a:t>：</a:t>
            </a:r>
            <a:r>
              <a:rPr lang="en-US" altLang="zh-CN" sz="1600" dirty="0"/>
              <a:t>46</a:t>
            </a:r>
            <a:r>
              <a:rPr lang="zh-CN" altLang="zh-CN" sz="1600" dirty="0"/>
              <a:t>，</a:t>
            </a:r>
            <a:r>
              <a:rPr lang="en-US" altLang="zh-CN" sz="1600" dirty="0"/>
              <a:t>Y,78</a:t>
            </a:r>
            <a:r>
              <a:rPr lang="zh-CN" altLang="zh-CN" sz="1600" dirty="0"/>
              <a:t>，</a:t>
            </a:r>
            <a:r>
              <a:rPr lang="en-US" altLang="zh-CN" sz="1600" dirty="0"/>
              <a:t>K,6</a:t>
            </a:r>
            <a:r>
              <a:rPr lang="zh-CN" altLang="zh-CN" sz="1600" dirty="0"/>
              <a:t>），“轮廓色”为无，如图</a:t>
            </a:r>
            <a:r>
              <a:rPr lang="en-US" altLang="zh-CN" sz="1600" dirty="0"/>
              <a:t>4-59</a:t>
            </a:r>
            <a:r>
              <a:rPr lang="zh-CN" altLang="zh-CN" sz="1600" dirty="0"/>
              <a:t>所示</a:t>
            </a:r>
            <a:r>
              <a:rPr lang="zh-CN" altLang="zh-CN" sz="1600" dirty="0" smtClean="0"/>
              <a:t>：</a:t>
            </a:r>
            <a:r>
              <a:rPr lang="zh-CN" altLang="zh-CN" sz="1600" dirty="0"/>
              <a:t>【</a:t>
            </a:r>
            <a:r>
              <a:rPr lang="en-US" altLang="zh-CN" sz="1600" dirty="0"/>
              <a:t>Step03</a:t>
            </a:r>
            <a:r>
              <a:rPr lang="zh-CN" altLang="zh-CN" sz="1600" dirty="0"/>
              <a:t>】复制矩形。选择矩形，执行“窗口—泊坞窗—步长和重复”在“步长和重复”泊坞窗上设置，“对象之间的间距”、“距离”为</a:t>
            </a:r>
            <a:r>
              <a:rPr lang="en-US" altLang="zh-CN" sz="1600" dirty="0"/>
              <a:t>4mm</a:t>
            </a:r>
            <a:r>
              <a:rPr lang="zh-CN" altLang="zh-CN" sz="1600" dirty="0"/>
              <a:t>，“方向”为“右”，“垂直设置”“无偏移”，“份数”为</a:t>
            </a:r>
            <a:r>
              <a:rPr lang="en-US" altLang="zh-CN" sz="1600" dirty="0"/>
              <a:t>23</a:t>
            </a:r>
            <a:r>
              <a:rPr lang="zh-CN" altLang="zh-CN" sz="1600" dirty="0"/>
              <a:t>，得到如图</a:t>
            </a:r>
            <a:r>
              <a:rPr lang="en-US" altLang="zh-CN" sz="1600" dirty="0"/>
              <a:t>4-60</a:t>
            </a:r>
            <a:r>
              <a:rPr lang="zh-CN" altLang="zh-CN" sz="1600" dirty="0"/>
              <a:t>、图</a:t>
            </a:r>
            <a:r>
              <a:rPr lang="en-US" altLang="zh-CN" sz="1600" dirty="0"/>
              <a:t>4-61</a:t>
            </a:r>
            <a:r>
              <a:rPr lang="zh-CN" altLang="zh-CN" sz="1600" dirty="0"/>
              <a:t>所示：</a:t>
            </a:r>
          </a:p>
          <a:p>
            <a:r>
              <a:rPr lang="zh-CN" altLang="zh-CN" sz="1600" dirty="0"/>
              <a:t>【</a:t>
            </a:r>
            <a:r>
              <a:rPr lang="en-US" altLang="zh-CN" sz="1600" dirty="0"/>
              <a:t>Step04</a:t>
            </a:r>
            <a:r>
              <a:rPr lang="zh-CN" altLang="zh-CN" sz="1600" dirty="0"/>
              <a:t>】选择“矩形工具”，绘制矩形，填充颜色为（</a:t>
            </a:r>
            <a:r>
              <a:rPr lang="en-US" altLang="zh-CN" sz="1600" dirty="0"/>
              <a:t>C</a:t>
            </a:r>
            <a:r>
              <a:rPr lang="zh-CN" altLang="zh-CN" sz="1600" dirty="0"/>
              <a:t>：</a:t>
            </a:r>
            <a:r>
              <a:rPr lang="en-US" altLang="zh-CN" sz="1600" dirty="0"/>
              <a:t>78</a:t>
            </a:r>
            <a:r>
              <a:rPr lang="zh-CN" altLang="zh-CN" sz="1600" dirty="0"/>
              <a:t>，</a:t>
            </a:r>
            <a:r>
              <a:rPr lang="en-US" altLang="zh-CN" sz="1600" dirty="0"/>
              <a:t>M</a:t>
            </a:r>
            <a:r>
              <a:rPr lang="zh-CN" altLang="zh-CN" sz="1600" dirty="0"/>
              <a:t>：</a:t>
            </a:r>
            <a:r>
              <a:rPr lang="en-US" altLang="zh-CN" sz="1600" dirty="0"/>
              <a:t>33</a:t>
            </a:r>
            <a:r>
              <a:rPr lang="zh-CN" altLang="zh-CN" sz="1600" dirty="0"/>
              <a:t>，</a:t>
            </a:r>
            <a:r>
              <a:rPr lang="en-US" altLang="zh-CN" sz="1600" dirty="0"/>
              <a:t>Y,68</a:t>
            </a:r>
            <a:r>
              <a:rPr lang="zh-CN" altLang="zh-CN" sz="1600" dirty="0"/>
              <a:t>，</a:t>
            </a:r>
            <a:r>
              <a:rPr lang="en-US" altLang="zh-CN" sz="1600" dirty="0"/>
              <a:t>K,0</a:t>
            </a:r>
            <a:r>
              <a:rPr lang="zh-CN" altLang="zh-CN" sz="1600" dirty="0"/>
              <a:t>），“轮廓色”为无，如图</a:t>
            </a:r>
            <a:r>
              <a:rPr lang="en-US" altLang="zh-CN" sz="1600" dirty="0"/>
              <a:t>4-62</a:t>
            </a:r>
            <a:r>
              <a:rPr lang="zh-CN" altLang="zh-CN" sz="1600" dirty="0"/>
              <a:t>所示。接着选择该矩形，执行“窗口—泊坞窗—步长和重复”在“步长和重复”泊坞窗上设置，“对象之间的间距”、“距离”为</a:t>
            </a:r>
            <a:r>
              <a:rPr lang="en-US" altLang="zh-CN" sz="1600" dirty="0"/>
              <a:t>4mm</a:t>
            </a:r>
            <a:r>
              <a:rPr lang="zh-CN" altLang="zh-CN" sz="1600" dirty="0"/>
              <a:t>，“方向”为“右”，“垂直设置”“无偏移”，“份数”为</a:t>
            </a:r>
            <a:r>
              <a:rPr lang="en-US" altLang="zh-CN" sz="1600" dirty="0"/>
              <a:t>23</a:t>
            </a:r>
            <a:r>
              <a:rPr lang="zh-CN" altLang="zh-CN" sz="1600" dirty="0"/>
              <a:t>，如图</a:t>
            </a:r>
            <a:r>
              <a:rPr lang="en-US" altLang="zh-CN" sz="1600" dirty="0"/>
              <a:t>4-63</a:t>
            </a:r>
            <a:r>
              <a:rPr lang="zh-CN" altLang="zh-CN" sz="1600" dirty="0"/>
              <a:t>、图</a:t>
            </a:r>
            <a:r>
              <a:rPr lang="en-US" altLang="zh-CN" sz="1600" dirty="0"/>
              <a:t>4-64</a:t>
            </a:r>
            <a:r>
              <a:rPr lang="zh-CN" altLang="zh-CN" sz="1600" dirty="0"/>
              <a:t>所示：</a:t>
            </a:r>
          </a:p>
          <a:p>
            <a:r>
              <a:rPr lang="zh-CN" altLang="zh-CN" sz="1600" dirty="0"/>
              <a:t>【</a:t>
            </a:r>
            <a:r>
              <a:rPr lang="en-US" altLang="zh-CN" sz="1600" dirty="0"/>
              <a:t>Step05</a:t>
            </a:r>
            <a:r>
              <a:rPr lang="zh-CN" altLang="zh-CN" sz="1600" dirty="0"/>
              <a:t>】绘制底纹。选择“矩形工具”绘制矩形，宽为</a:t>
            </a:r>
            <a:r>
              <a:rPr lang="en-US" altLang="zh-CN" sz="1600" dirty="0"/>
              <a:t>4mm</a:t>
            </a:r>
            <a:r>
              <a:rPr lang="zh-CN" altLang="zh-CN" sz="1600" dirty="0"/>
              <a:t>，高为</a:t>
            </a:r>
            <a:r>
              <a:rPr lang="en-US" altLang="zh-CN" sz="1600" dirty="0"/>
              <a:t>9mm</a:t>
            </a:r>
            <a:r>
              <a:rPr lang="zh-CN" altLang="zh-CN" sz="1600" dirty="0"/>
              <a:t>。如图</a:t>
            </a:r>
            <a:r>
              <a:rPr lang="en-US" altLang="zh-CN" sz="1600" dirty="0"/>
              <a:t>4-65</a:t>
            </a:r>
            <a:r>
              <a:rPr lang="zh-CN" altLang="zh-CN" sz="1600" dirty="0"/>
              <a:t>所示矩形，选中该矩形，执行“对象—转换为曲线（快捷键：</a:t>
            </a:r>
            <a:r>
              <a:rPr lang="en-US" altLang="zh-CN" sz="1600" dirty="0" err="1"/>
              <a:t>ctrl+Q</a:t>
            </a:r>
            <a:r>
              <a:rPr lang="zh-CN" altLang="zh-CN" sz="1600" dirty="0"/>
              <a:t>）”，选择“形状工具”，单击该矩形，在属性栏单击“添加节点”按钮，拖动锚点至如图</a:t>
            </a:r>
            <a:r>
              <a:rPr lang="en-US" altLang="zh-CN" sz="1600" dirty="0"/>
              <a:t>4-66</a:t>
            </a:r>
            <a:r>
              <a:rPr lang="zh-CN" altLang="zh-CN" sz="1600" dirty="0"/>
              <a:t>所示位置，得到原始图如图</a:t>
            </a:r>
            <a:r>
              <a:rPr lang="en-US" altLang="zh-CN" sz="1600" dirty="0"/>
              <a:t>4-67</a:t>
            </a:r>
            <a:r>
              <a:rPr lang="zh-CN" altLang="zh-CN" sz="1600" dirty="0"/>
              <a:t>所示</a:t>
            </a:r>
            <a:r>
              <a:rPr lang="zh-CN" altLang="zh-CN" sz="1600" dirty="0" smtClean="0"/>
              <a:t>：</a:t>
            </a:r>
            <a:endParaRPr lang="zh-CN" altLang="zh-CN" sz="1600" dirty="0"/>
          </a:p>
        </p:txBody>
      </p:sp>
      <p:sp>
        <p:nvSpPr>
          <p:cNvPr id="17" name="Rectangle 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Rectangle 11"/>
          <p:cNvSpPr>
            <a:spLocks noChangeArrowheads="1"/>
          </p:cNvSpPr>
          <p:nvPr/>
        </p:nvSpPr>
        <p:spPr bwMode="auto">
          <a:xfrm>
            <a:off x="0" y="271621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Rectangle 13"/>
          <p:cNvSpPr>
            <a:spLocks noChangeArrowheads="1"/>
          </p:cNvSpPr>
          <p:nvPr/>
        </p:nvSpPr>
        <p:spPr bwMode="auto">
          <a:xfrm>
            <a:off x="0" y="44164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6" name="Rectangle 22"/>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7" name="Rectangle 24"/>
          <p:cNvSpPr>
            <a:spLocks noChangeArrowheads="1"/>
          </p:cNvSpPr>
          <p:nvPr/>
        </p:nvSpPr>
        <p:spPr bwMode="auto">
          <a:xfrm>
            <a:off x="0" y="204628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Rectangle 26"/>
          <p:cNvSpPr>
            <a:spLocks noChangeArrowheads="1"/>
          </p:cNvSpPr>
          <p:nvPr/>
        </p:nvSpPr>
        <p:spPr bwMode="auto">
          <a:xfrm>
            <a:off x="0" y="36480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5" name="Rectangle 3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6" name="Rectangle 37"/>
          <p:cNvSpPr>
            <a:spLocks noChangeArrowheads="1"/>
          </p:cNvSpPr>
          <p:nvPr/>
        </p:nvSpPr>
        <p:spPr bwMode="auto">
          <a:xfrm>
            <a:off x="0" y="19875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7" name="Rectangle 39"/>
          <p:cNvSpPr>
            <a:spLocks noChangeArrowheads="1"/>
          </p:cNvSpPr>
          <p:nvPr/>
        </p:nvSpPr>
        <p:spPr bwMode="auto">
          <a:xfrm>
            <a:off x="0" y="35369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8" name="Rectangle 44"/>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3" name="Rectangle 46"/>
          <p:cNvSpPr>
            <a:spLocks noChangeArrowheads="1"/>
          </p:cNvSpPr>
          <p:nvPr/>
        </p:nvSpPr>
        <p:spPr bwMode="auto">
          <a:xfrm>
            <a:off x="0" y="20288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0" name="Rectangle 5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 name="Rectangle 57"/>
          <p:cNvSpPr>
            <a:spLocks noChangeArrowheads="1"/>
          </p:cNvSpPr>
          <p:nvPr/>
        </p:nvSpPr>
        <p:spPr bwMode="auto">
          <a:xfrm>
            <a:off x="0" y="20669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2" name="Rectangle 59"/>
          <p:cNvSpPr>
            <a:spLocks noChangeArrowheads="1"/>
          </p:cNvSpPr>
          <p:nvPr/>
        </p:nvSpPr>
        <p:spPr bwMode="auto">
          <a:xfrm>
            <a:off x="0" y="37544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53" name="Group 5"/>
          <p:cNvGrpSpPr>
            <a:grpSpLocks noChangeAspect="1"/>
          </p:cNvGrpSpPr>
          <p:nvPr/>
        </p:nvGrpSpPr>
        <p:grpSpPr bwMode="auto">
          <a:xfrm>
            <a:off x="6603232" y="1260548"/>
            <a:ext cx="1152128" cy="1445325"/>
            <a:chOff x="4246" y="4936"/>
            <a:chExt cx="2538" cy="3183"/>
          </a:xfrm>
        </p:grpSpPr>
        <p:sp>
          <p:nvSpPr>
            <p:cNvPr id="54" name="AutoShape 8"/>
            <p:cNvSpPr>
              <a:spLocks noChangeAspect="1" noChangeArrowheads="1" noTextEdit="1"/>
            </p:cNvSpPr>
            <p:nvPr/>
          </p:nvSpPr>
          <p:spPr bwMode="auto">
            <a:xfrm>
              <a:off x="4246" y="4936"/>
              <a:ext cx="2538" cy="31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1271" name="Picture 7" descr="1"/>
            <p:cNvPicPr>
              <a:picLocks noChangeAspect="1" noChangeArrowheads="1"/>
            </p:cNvPicPr>
            <p:nvPr/>
          </p:nvPicPr>
          <p:blipFill>
            <a:blip r:embed="rId2" cstate="print">
              <a:extLst>
                <a:ext uri="{28A0092B-C50C-407E-A947-70E740481C1C}">
                  <a14:useLocalDpi xmlns:a14="http://schemas.microsoft.com/office/drawing/2010/main" val="0"/>
                </a:ext>
              </a:extLst>
            </a:blip>
            <a:srcRect t="1122" r="1369"/>
            <a:stretch>
              <a:fillRect/>
            </a:stretch>
          </p:blipFill>
          <p:spPr bwMode="auto">
            <a:xfrm>
              <a:off x="4246" y="4936"/>
              <a:ext cx="2538" cy="2906"/>
            </a:xfrm>
            <a:prstGeom prst="rect">
              <a:avLst/>
            </a:prstGeom>
            <a:noFill/>
            <a:extLst>
              <a:ext uri="{909E8E84-426E-40DD-AFC4-6F175D3DCCD1}">
                <a14:hiddenFill xmlns:a14="http://schemas.microsoft.com/office/drawing/2010/main">
                  <a:solidFill>
                    <a:srgbClr val="FFFFFF"/>
                  </a:solidFill>
                </a14:hiddenFill>
              </a:ext>
            </a:extLst>
          </p:spPr>
        </p:pic>
        <p:sp>
          <p:nvSpPr>
            <p:cNvPr id="55" name="Text Box 6"/>
            <p:cNvSpPr txBox="1">
              <a:spLocks noChangeArrowheads="1"/>
            </p:cNvSpPr>
            <p:nvPr/>
          </p:nvSpPr>
          <p:spPr bwMode="auto">
            <a:xfrm>
              <a:off x="5020" y="7789"/>
              <a:ext cx="1058"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4-58</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56" name="Group 1"/>
          <p:cNvGrpSpPr>
            <a:grpSpLocks noChangeAspect="1"/>
          </p:cNvGrpSpPr>
          <p:nvPr/>
        </p:nvGrpSpPr>
        <p:grpSpPr bwMode="auto">
          <a:xfrm>
            <a:off x="8121952" y="1277539"/>
            <a:ext cx="1481923" cy="1315192"/>
            <a:chOff x="4471" y="9291"/>
            <a:chExt cx="2755" cy="2444"/>
          </a:xfrm>
        </p:grpSpPr>
        <p:sp>
          <p:nvSpPr>
            <p:cNvPr id="57" name="AutoShape 4"/>
            <p:cNvSpPr>
              <a:spLocks noChangeAspect="1" noChangeArrowheads="1" noTextEdit="1"/>
            </p:cNvSpPr>
            <p:nvPr/>
          </p:nvSpPr>
          <p:spPr bwMode="auto">
            <a:xfrm>
              <a:off x="4471" y="9291"/>
              <a:ext cx="2755" cy="2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1267" name="Picture 3" descr="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1" y="9291"/>
              <a:ext cx="2755" cy="2045"/>
            </a:xfrm>
            <a:prstGeom prst="rect">
              <a:avLst/>
            </a:prstGeom>
            <a:noFill/>
            <a:extLst>
              <a:ext uri="{909E8E84-426E-40DD-AFC4-6F175D3DCCD1}">
                <a14:hiddenFill xmlns:a14="http://schemas.microsoft.com/office/drawing/2010/main">
                  <a:solidFill>
                    <a:srgbClr val="FFFFFF"/>
                  </a:solidFill>
                </a14:hiddenFill>
              </a:ext>
            </a:extLst>
          </p:spPr>
        </p:pic>
        <p:sp>
          <p:nvSpPr>
            <p:cNvPr id="58" name="Text Box 2"/>
            <p:cNvSpPr txBox="1">
              <a:spLocks noChangeArrowheads="1"/>
            </p:cNvSpPr>
            <p:nvPr/>
          </p:nvSpPr>
          <p:spPr bwMode="auto">
            <a:xfrm>
              <a:off x="5300" y="11336"/>
              <a:ext cx="94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4-59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59" name="Rectangle 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0" name="Rectangle 11"/>
          <p:cNvSpPr>
            <a:spLocks noChangeArrowheads="1"/>
          </p:cNvSpPr>
          <p:nvPr/>
        </p:nvSpPr>
        <p:spPr bwMode="auto">
          <a:xfrm>
            <a:off x="0" y="27892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1" name="Rectangle 13"/>
          <p:cNvSpPr>
            <a:spLocks noChangeArrowheads="1"/>
          </p:cNvSpPr>
          <p:nvPr/>
        </p:nvSpPr>
        <p:spPr bwMode="auto">
          <a:xfrm>
            <a:off x="0" y="45799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62" name="Group 18"/>
          <p:cNvGrpSpPr>
            <a:grpSpLocks noChangeAspect="1"/>
          </p:cNvGrpSpPr>
          <p:nvPr/>
        </p:nvGrpSpPr>
        <p:grpSpPr bwMode="auto">
          <a:xfrm>
            <a:off x="10083061" y="1173171"/>
            <a:ext cx="1264220" cy="1711307"/>
            <a:chOff x="2361" y="10500"/>
            <a:chExt cx="2169" cy="2937"/>
          </a:xfrm>
        </p:grpSpPr>
        <p:sp>
          <p:nvSpPr>
            <p:cNvPr id="63" name="AutoShape 21"/>
            <p:cNvSpPr>
              <a:spLocks noChangeAspect="1" noChangeArrowheads="1" noTextEdit="1"/>
            </p:cNvSpPr>
            <p:nvPr/>
          </p:nvSpPr>
          <p:spPr bwMode="auto">
            <a:xfrm>
              <a:off x="2361" y="10500"/>
              <a:ext cx="2169" cy="293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1284" name="Picture 20" descr="3"/>
            <p:cNvPicPr>
              <a:picLocks noChangeAspect="1" noChangeArrowheads="1"/>
            </p:cNvPicPr>
            <p:nvPr/>
          </p:nvPicPr>
          <p:blipFill>
            <a:blip r:embed="rId4">
              <a:extLst>
                <a:ext uri="{28A0092B-C50C-407E-A947-70E740481C1C}">
                  <a14:useLocalDpi xmlns:a14="http://schemas.microsoft.com/office/drawing/2010/main" val="0"/>
                </a:ext>
              </a:extLst>
            </a:blip>
            <a:srcRect r="2304" b="11473"/>
            <a:stretch>
              <a:fillRect/>
            </a:stretch>
          </p:blipFill>
          <p:spPr bwMode="auto">
            <a:xfrm>
              <a:off x="2361" y="10500"/>
              <a:ext cx="2169" cy="2588"/>
            </a:xfrm>
            <a:prstGeom prst="rect">
              <a:avLst/>
            </a:prstGeom>
            <a:noFill/>
            <a:extLst>
              <a:ext uri="{909E8E84-426E-40DD-AFC4-6F175D3DCCD1}">
                <a14:hiddenFill xmlns:a14="http://schemas.microsoft.com/office/drawing/2010/main">
                  <a:solidFill>
                    <a:srgbClr val="FFFFFF"/>
                  </a:solidFill>
                </a14:hiddenFill>
              </a:ext>
            </a:extLst>
          </p:spPr>
        </p:pic>
        <p:sp>
          <p:nvSpPr>
            <p:cNvPr id="11264" name="Text Box 19"/>
            <p:cNvSpPr txBox="1">
              <a:spLocks noChangeArrowheads="1"/>
            </p:cNvSpPr>
            <p:nvPr/>
          </p:nvSpPr>
          <p:spPr bwMode="auto">
            <a:xfrm>
              <a:off x="3032" y="13088"/>
              <a:ext cx="859"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4-60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1265" name="Group 14"/>
          <p:cNvGrpSpPr>
            <a:grpSpLocks noChangeAspect="1"/>
          </p:cNvGrpSpPr>
          <p:nvPr/>
        </p:nvGrpSpPr>
        <p:grpSpPr bwMode="auto">
          <a:xfrm>
            <a:off x="6603232" y="2884478"/>
            <a:ext cx="1440321" cy="1279858"/>
            <a:chOff x="4042" y="2160"/>
            <a:chExt cx="3248" cy="2886"/>
          </a:xfrm>
        </p:grpSpPr>
        <p:sp>
          <p:nvSpPr>
            <p:cNvPr id="11266" name="AutoShape 17"/>
            <p:cNvSpPr>
              <a:spLocks noChangeAspect="1" noChangeArrowheads="1" noTextEdit="1"/>
            </p:cNvSpPr>
            <p:nvPr/>
          </p:nvSpPr>
          <p:spPr bwMode="auto">
            <a:xfrm>
              <a:off x="4042" y="2160"/>
              <a:ext cx="3248" cy="288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1280" name="Picture 16" descr="4"/>
            <p:cNvPicPr>
              <a:picLocks noChangeAspect="1" noChangeArrowheads="1"/>
            </p:cNvPicPr>
            <p:nvPr/>
          </p:nvPicPr>
          <p:blipFill>
            <a:blip r:embed="rId5" cstate="print">
              <a:extLst>
                <a:ext uri="{28A0092B-C50C-407E-A947-70E740481C1C}">
                  <a14:useLocalDpi xmlns:a14="http://schemas.microsoft.com/office/drawing/2010/main" val="0"/>
                </a:ext>
              </a:extLst>
            </a:blip>
            <a:srcRect l="2029" r="3456" b="2989"/>
            <a:stretch>
              <a:fillRect/>
            </a:stretch>
          </p:blipFill>
          <p:spPr bwMode="auto">
            <a:xfrm>
              <a:off x="4042" y="2160"/>
              <a:ext cx="3248" cy="2488"/>
            </a:xfrm>
            <a:prstGeom prst="rect">
              <a:avLst/>
            </a:prstGeom>
            <a:noFill/>
            <a:extLst>
              <a:ext uri="{909E8E84-426E-40DD-AFC4-6F175D3DCCD1}">
                <a14:hiddenFill xmlns:a14="http://schemas.microsoft.com/office/drawing/2010/main">
                  <a:solidFill>
                    <a:srgbClr val="FFFFFF"/>
                  </a:solidFill>
                </a14:hiddenFill>
              </a:ext>
            </a:extLst>
          </p:spPr>
        </p:pic>
        <p:sp>
          <p:nvSpPr>
            <p:cNvPr id="11268" name="Text Box 15"/>
            <p:cNvSpPr txBox="1">
              <a:spLocks noChangeArrowheads="1"/>
            </p:cNvSpPr>
            <p:nvPr/>
          </p:nvSpPr>
          <p:spPr bwMode="auto">
            <a:xfrm>
              <a:off x="5208" y="4648"/>
              <a:ext cx="888"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4-61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1269" name="Rectangle 22"/>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0" name="Rectangle 24"/>
          <p:cNvSpPr>
            <a:spLocks noChangeArrowheads="1"/>
          </p:cNvSpPr>
          <p:nvPr/>
        </p:nvSpPr>
        <p:spPr bwMode="auto">
          <a:xfrm>
            <a:off x="0" y="26082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2" name="Rectangle 26"/>
          <p:cNvSpPr>
            <a:spLocks noChangeArrowheads="1"/>
          </p:cNvSpPr>
          <p:nvPr/>
        </p:nvSpPr>
        <p:spPr bwMode="auto">
          <a:xfrm>
            <a:off x="0" y="472281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11273" name="Group 31"/>
          <p:cNvGrpSpPr>
            <a:grpSpLocks noChangeAspect="1"/>
          </p:cNvGrpSpPr>
          <p:nvPr/>
        </p:nvGrpSpPr>
        <p:grpSpPr bwMode="auto">
          <a:xfrm>
            <a:off x="8392069" y="3089598"/>
            <a:ext cx="1211806" cy="1074738"/>
            <a:chOff x="2361" y="2897"/>
            <a:chExt cx="2529" cy="2243"/>
          </a:xfrm>
        </p:grpSpPr>
        <p:sp>
          <p:nvSpPr>
            <p:cNvPr id="11274" name="AutoShape 34"/>
            <p:cNvSpPr>
              <a:spLocks noChangeAspect="1" noChangeArrowheads="1" noTextEdit="1"/>
            </p:cNvSpPr>
            <p:nvPr/>
          </p:nvSpPr>
          <p:spPr bwMode="auto">
            <a:xfrm>
              <a:off x="2361" y="2897"/>
              <a:ext cx="2529" cy="224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1297" name="Picture 33" descr="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61" y="2897"/>
              <a:ext cx="2529" cy="1883"/>
            </a:xfrm>
            <a:prstGeom prst="rect">
              <a:avLst/>
            </a:prstGeom>
            <a:noFill/>
            <a:extLst>
              <a:ext uri="{909E8E84-426E-40DD-AFC4-6F175D3DCCD1}">
                <a14:hiddenFill xmlns:a14="http://schemas.microsoft.com/office/drawing/2010/main">
                  <a:solidFill>
                    <a:srgbClr val="FFFFFF"/>
                  </a:solidFill>
                </a14:hiddenFill>
              </a:ext>
            </a:extLst>
          </p:spPr>
        </p:pic>
        <p:sp>
          <p:nvSpPr>
            <p:cNvPr id="11275" name="Text Box 32"/>
            <p:cNvSpPr txBox="1">
              <a:spLocks noChangeArrowheads="1"/>
            </p:cNvSpPr>
            <p:nvPr/>
          </p:nvSpPr>
          <p:spPr bwMode="auto">
            <a:xfrm>
              <a:off x="3190" y="4780"/>
              <a:ext cx="899"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4-62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1276" name="Group 27"/>
          <p:cNvGrpSpPr>
            <a:grpSpLocks noChangeAspect="1"/>
          </p:cNvGrpSpPr>
          <p:nvPr/>
        </p:nvGrpSpPr>
        <p:grpSpPr bwMode="auto">
          <a:xfrm>
            <a:off x="10281937" y="3066079"/>
            <a:ext cx="992047" cy="1376718"/>
            <a:chOff x="5085" y="3623"/>
            <a:chExt cx="1911" cy="2653"/>
          </a:xfrm>
        </p:grpSpPr>
        <p:sp>
          <p:nvSpPr>
            <p:cNvPr id="11277" name="AutoShape 30"/>
            <p:cNvSpPr>
              <a:spLocks noChangeAspect="1" noChangeArrowheads="1" noTextEdit="1"/>
            </p:cNvSpPr>
            <p:nvPr/>
          </p:nvSpPr>
          <p:spPr bwMode="auto">
            <a:xfrm>
              <a:off x="5085" y="3623"/>
              <a:ext cx="1911" cy="265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1293" name="Picture 29" descr="6"/>
            <p:cNvPicPr>
              <a:picLocks noChangeAspect="1" noChangeArrowheads="1"/>
            </p:cNvPicPr>
            <p:nvPr/>
          </p:nvPicPr>
          <p:blipFill>
            <a:blip r:embed="rId7" cstate="print">
              <a:extLst>
                <a:ext uri="{28A0092B-C50C-407E-A947-70E740481C1C}">
                  <a14:useLocalDpi xmlns:a14="http://schemas.microsoft.com/office/drawing/2010/main" val="0"/>
                </a:ext>
              </a:extLst>
            </a:blip>
            <a:srcRect r="1950" b="7857"/>
            <a:stretch>
              <a:fillRect/>
            </a:stretch>
          </p:blipFill>
          <p:spPr bwMode="auto">
            <a:xfrm>
              <a:off x="5085" y="3623"/>
              <a:ext cx="1911" cy="2302"/>
            </a:xfrm>
            <a:prstGeom prst="rect">
              <a:avLst/>
            </a:prstGeom>
            <a:noFill/>
            <a:extLst>
              <a:ext uri="{909E8E84-426E-40DD-AFC4-6F175D3DCCD1}">
                <a14:hiddenFill xmlns:a14="http://schemas.microsoft.com/office/drawing/2010/main">
                  <a:solidFill>
                    <a:srgbClr val="FFFFFF"/>
                  </a:solidFill>
                </a14:hiddenFill>
              </a:ext>
            </a:extLst>
          </p:spPr>
        </p:pic>
        <p:sp>
          <p:nvSpPr>
            <p:cNvPr id="11278" name="Text Box 28"/>
            <p:cNvSpPr txBox="1">
              <a:spLocks noChangeArrowheads="1"/>
            </p:cNvSpPr>
            <p:nvPr/>
          </p:nvSpPr>
          <p:spPr bwMode="auto">
            <a:xfrm>
              <a:off x="5444" y="5925"/>
              <a:ext cx="9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4-63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1279" name="Rectangle 3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81" name="Rectangle 37"/>
          <p:cNvSpPr>
            <a:spLocks noChangeArrowheads="1"/>
          </p:cNvSpPr>
          <p:nvPr/>
        </p:nvSpPr>
        <p:spPr bwMode="auto">
          <a:xfrm>
            <a:off x="0" y="21002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82" name="Rectangle 39"/>
          <p:cNvSpPr>
            <a:spLocks noChangeArrowheads="1"/>
          </p:cNvSpPr>
          <p:nvPr/>
        </p:nvSpPr>
        <p:spPr bwMode="auto">
          <a:xfrm>
            <a:off x="0" y="40433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83" name="Rectangle 44"/>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1285" name="Group 40"/>
          <p:cNvGrpSpPr>
            <a:grpSpLocks noChangeAspect="1"/>
          </p:cNvGrpSpPr>
          <p:nvPr/>
        </p:nvGrpSpPr>
        <p:grpSpPr bwMode="auto">
          <a:xfrm>
            <a:off x="6490579" y="4613194"/>
            <a:ext cx="1408301" cy="1184981"/>
            <a:chOff x="3481" y="5149"/>
            <a:chExt cx="3525" cy="2966"/>
          </a:xfrm>
        </p:grpSpPr>
        <p:sp>
          <p:nvSpPr>
            <p:cNvPr id="11286" name="AutoShape 43"/>
            <p:cNvSpPr>
              <a:spLocks noChangeAspect="1" noChangeArrowheads="1" noTextEdit="1"/>
            </p:cNvSpPr>
            <p:nvPr/>
          </p:nvSpPr>
          <p:spPr bwMode="auto">
            <a:xfrm>
              <a:off x="3481" y="5149"/>
              <a:ext cx="3525" cy="296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1306" name="Picture 42" descr="7"/>
            <p:cNvPicPr>
              <a:picLocks noChangeAspect="1" noChangeArrowheads="1"/>
            </p:cNvPicPr>
            <p:nvPr/>
          </p:nvPicPr>
          <p:blipFill>
            <a:blip r:embed="rId8" cstate="print">
              <a:extLst>
                <a:ext uri="{28A0092B-C50C-407E-A947-70E740481C1C}">
                  <a14:useLocalDpi xmlns:a14="http://schemas.microsoft.com/office/drawing/2010/main" val="0"/>
                </a:ext>
              </a:extLst>
            </a:blip>
            <a:srcRect l="1509" t="2682" r="4063" b="3885"/>
            <a:stretch>
              <a:fillRect/>
            </a:stretch>
          </p:blipFill>
          <p:spPr bwMode="auto">
            <a:xfrm>
              <a:off x="3481" y="5149"/>
              <a:ext cx="3525" cy="2627"/>
            </a:xfrm>
            <a:prstGeom prst="rect">
              <a:avLst/>
            </a:prstGeom>
            <a:noFill/>
            <a:extLst>
              <a:ext uri="{909E8E84-426E-40DD-AFC4-6F175D3DCCD1}">
                <a14:hiddenFill xmlns:a14="http://schemas.microsoft.com/office/drawing/2010/main">
                  <a:solidFill>
                    <a:srgbClr val="FFFFFF"/>
                  </a:solidFill>
                </a14:hiddenFill>
              </a:ext>
            </a:extLst>
          </p:spPr>
        </p:pic>
        <p:sp>
          <p:nvSpPr>
            <p:cNvPr id="11287" name="Text Box 41"/>
            <p:cNvSpPr txBox="1">
              <a:spLocks noChangeArrowheads="1"/>
            </p:cNvSpPr>
            <p:nvPr/>
          </p:nvSpPr>
          <p:spPr bwMode="auto">
            <a:xfrm>
              <a:off x="4929" y="7714"/>
              <a:ext cx="948" cy="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4-64</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1288" name="Rectangle 46"/>
          <p:cNvSpPr>
            <a:spLocks noChangeArrowheads="1"/>
          </p:cNvSpPr>
          <p:nvPr/>
        </p:nvSpPr>
        <p:spPr bwMode="auto">
          <a:xfrm>
            <a:off x="0" y="2630488"/>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11289" name="Group 55"/>
          <p:cNvGrpSpPr>
            <a:grpSpLocks noChangeAspect="1"/>
          </p:cNvGrpSpPr>
          <p:nvPr/>
        </p:nvGrpSpPr>
        <p:grpSpPr bwMode="auto">
          <a:xfrm>
            <a:off x="8005501" y="4495963"/>
            <a:ext cx="562373" cy="1470597"/>
            <a:chOff x="5563" y="6584"/>
            <a:chExt cx="839" cy="2192"/>
          </a:xfrm>
        </p:grpSpPr>
        <p:sp>
          <p:nvSpPr>
            <p:cNvPr id="11290" name="AutoShape 58"/>
            <p:cNvSpPr>
              <a:spLocks noChangeAspect="1" noChangeArrowheads="1" noTextEdit="1"/>
            </p:cNvSpPr>
            <p:nvPr/>
          </p:nvSpPr>
          <p:spPr bwMode="auto">
            <a:xfrm>
              <a:off x="5563" y="6584"/>
              <a:ext cx="839" cy="219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1321" name="Picture 57" descr="8"/>
            <p:cNvPicPr>
              <a:picLocks noChangeAspect="1" noChangeArrowheads="1"/>
            </p:cNvPicPr>
            <p:nvPr/>
          </p:nvPicPr>
          <p:blipFill>
            <a:blip r:embed="rId9" cstate="print">
              <a:extLst>
                <a:ext uri="{28A0092B-C50C-407E-A947-70E740481C1C}">
                  <a14:useLocalDpi xmlns:a14="http://schemas.microsoft.com/office/drawing/2010/main" val="0"/>
                </a:ext>
              </a:extLst>
            </a:blip>
            <a:srcRect r="32040"/>
            <a:stretch>
              <a:fillRect/>
            </a:stretch>
          </p:blipFill>
          <p:spPr bwMode="auto">
            <a:xfrm>
              <a:off x="5659" y="6584"/>
              <a:ext cx="672" cy="1779"/>
            </a:xfrm>
            <a:prstGeom prst="rect">
              <a:avLst/>
            </a:prstGeom>
            <a:noFill/>
            <a:extLst>
              <a:ext uri="{909E8E84-426E-40DD-AFC4-6F175D3DCCD1}">
                <a14:hiddenFill xmlns:a14="http://schemas.microsoft.com/office/drawing/2010/main">
                  <a:solidFill>
                    <a:srgbClr val="FFFFFF"/>
                  </a:solidFill>
                </a14:hiddenFill>
              </a:ext>
            </a:extLst>
          </p:spPr>
        </p:pic>
        <p:sp>
          <p:nvSpPr>
            <p:cNvPr id="11291" name="Text Box 56"/>
            <p:cNvSpPr txBox="1">
              <a:spLocks noChangeArrowheads="1"/>
            </p:cNvSpPr>
            <p:nvPr/>
          </p:nvSpPr>
          <p:spPr bwMode="auto">
            <a:xfrm>
              <a:off x="5563" y="8427"/>
              <a:ext cx="839"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4-65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1292" name="Group 51"/>
          <p:cNvGrpSpPr>
            <a:grpSpLocks noChangeAspect="1"/>
          </p:cNvGrpSpPr>
          <p:nvPr/>
        </p:nvGrpSpPr>
        <p:grpSpPr bwMode="auto">
          <a:xfrm>
            <a:off x="8665421" y="4635122"/>
            <a:ext cx="1802882" cy="1373160"/>
            <a:chOff x="4082" y="10299"/>
            <a:chExt cx="3209" cy="2443"/>
          </a:xfrm>
        </p:grpSpPr>
        <p:sp>
          <p:nvSpPr>
            <p:cNvPr id="11294" name="AutoShape 54"/>
            <p:cNvSpPr>
              <a:spLocks noChangeAspect="1" noChangeArrowheads="1" noTextEdit="1"/>
            </p:cNvSpPr>
            <p:nvPr/>
          </p:nvSpPr>
          <p:spPr bwMode="auto">
            <a:xfrm>
              <a:off x="4082" y="10299"/>
              <a:ext cx="3209" cy="244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1317" name="Picture 53" descr="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082" y="10299"/>
              <a:ext cx="3209" cy="2072"/>
            </a:xfrm>
            <a:prstGeom prst="rect">
              <a:avLst/>
            </a:prstGeom>
            <a:noFill/>
            <a:extLst>
              <a:ext uri="{909E8E84-426E-40DD-AFC4-6F175D3DCCD1}">
                <a14:hiddenFill xmlns:a14="http://schemas.microsoft.com/office/drawing/2010/main">
                  <a:solidFill>
                    <a:srgbClr val="FFFFFF"/>
                  </a:solidFill>
                </a14:hiddenFill>
              </a:ext>
            </a:extLst>
          </p:spPr>
        </p:pic>
        <p:sp>
          <p:nvSpPr>
            <p:cNvPr id="11295" name="Text Box 52"/>
            <p:cNvSpPr txBox="1">
              <a:spLocks noChangeArrowheads="1"/>
            </p:cNvSpPr>
            <p:nvPr/>
          </p:nvSpPr>
          <p:spPr bwMode="auto">
            <a:xfrm>
              <a:off x="5360" y="12371"/>
              <a:ext cx="989" cy="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4-66</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1296" name="Group 47"/>
          <p:cNvGrpSpPr>
            <a:grpSpLocks noChangeAspect="1"/>
          </p:cNvGrpSpPr>
          <p:nvPr/>
        </p:nvGrpSpPr>
        <p:grpSpPr bwMode="auto">
          <a:xfrm>
            <a:off x="10419655" y="4785402"/>
            <a:ext cx="1322465" cy="1181158"/>
            <a:chOff x="3682" y="3505"/>
            <a:chExt cx="2657" cy="2373"/>
          </a:xfrm>
        </p:grpSpPr>
        <p:sp>
          <p:nvSpPr>
            <p:cNvPr id="11298" name="AutoShape 50"/>
            <p:cNvSpPr>
              <a:spLocks noChangeAspect="1" noChangeArrowheads="1" noTextEdit="1"/>
            </p:cNvSpPr>
            <p:nvPr/>
          </p:nvSpPr>
          <p:spPr bwMode="auto">
            <a:xfrm>
              <a:off x="3682" y="3505"/>
              <a:ext cx="2657" cy="237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1313" name="Picture 49" descr="8"/>
            <p:cNvPicPr>
              <a:picLocks noChangeAspect="1" noChangeArrowheads="1"/>
            </p:cNvPicPr>
            <p:nvPr/>
          </p:nvPicPr>
          <p:blipFill>
            <a:blip r:embed="rId11" cstate="print">
              <a:extLst>
                <a:ext uri="{28A0092B-C50C-407E-A947-70E740481C1C}">
                  <a14:useLocalDpi xmlns:a14="http://schemas.microsoft.com/office/drawing/2010/main" val="0"/>
                </a:ext>
              </a:extLst>
            </a:blip>
            <a:srcRect l="5292" t="3136" r="4372" b="2547"/>
            <a:stretch>
              <a:fillRect/>
            </a:stretch>
          </p:blipFill>
          <p:spPr bwMode="auto">
            <a:xfrm>
              <a:off x="3682" y="3505"/>
              <a:ext cx="2657" cy="1984"/>
            </a:xfrm>
            <a:prstGeom prst="rect">
              <a:avLst/>
            </a:prstGeom>
            <a:noFill/>
            <a:extLst>
              <a:ext uri="{909E8E84-426E-40DD-AFC4-6F175D3DCCD1}">
                <a14:hiddenFill xmlns:a14="http://schemas.microsoft.com/office/drawing/2010/main">
                  <a:solidFill>
                    <a:srgbClr val="FFFFFF"/>
                  </a:solidFill>
                </a14:hiddenFill>
              </a:ext>
            </a:extLst>
          </p:spPr>
        </p:pic>
        <p:sp>
          <p:nvSpPr>
            <p:cNvPr id="11299" name="Text Box 48"/>
            <p:cNvSpPr txBox="1">
              <a:spLocks noChangeArrowheads="1"/>
            </p:cNvSpPr>
            <p:nvPr/>
          </p:nvSpPr>
          <p:spPr bwMode="auto">
            <a:xfrm>
              <a:off x="4690" y="5489"/>
              <a:ext cx="839" cy="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4-67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1300" name="Rectangle 5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301" name="Rectangle 61"/>
          <p:cNvSpPr>
            <a:spLocks noChangeArrowheads="1"/>
          </p:cNvSpPr>
          <p:nvPr/>
        </p:nvSpPr>
        <p:spPr bwMode="auto">
          <a:xfrm>
            <a:off x="0" y="20637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302" name="Rectangle 63"/>
          <p:cNvSpPr>
            <a:spLocks noChangeArrowheads="1"/>
          </p:cNvSpPr>
          <p:nvPr/>
        </p:nvSpPr>
        <p:spPr bwMode="auto">
          <a:xfrm>
            <a:off x="0" y="38544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303" name="Rectangle 65"/>
          <p:cNvSpPr>
            <a:spLocks noChangeArrowheads="1"/>
          </p:cNvSpPr>
          <p:nvPr/>
        </p:nvSpPr>
        <p:spPr bwMode="auto">
          <a:xfrm>
            <a:off x="0" y="55927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451715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backgroundMark x1="527" y1="782" x2="99912" y2="156"/>
                      </a14:backgroundRemoval>
                    </a14:imgEffect>
                  </a14:imgLayer>
                </a14:imgProps>
              </a:ext>
              <a:ext uri="{28A0092B-C50C-407E-A947-70E740481C1C}">
                <a14:useLocalDpi xmlns:a14="http://schemas.microsoft.com/office/drawing/2010/main" val="0"/>
              </a:ext>
            </a:extLst>
          </a:blip>
          <a:stretch>
            <a:fillRect/>
          </a:stretch>
        </p:blipFill>
        <p:spPr>
          <a:xfrm>
            <a:off x="0" y="0"/>
            <a:ext cx="12198349" cy="6858000"/>
          </a:xfrm>
          <a:prstGeom prst="rect">
            <a:avLst/>
          </a:prstGeom>
        </p:spPr>
      </p:pic>
      <p:sp>
        <p:nvSpPr>
          <p:cNvPr id="2" name="TextBox 1"/>
          <p:cNvSpPr txBox="1"/>
          <p:nvPr/>
        </p:nvSpPr>
        <p:spPr>
          <a:xfrm>
            <a:off x="3709844" y="2060848"/>
            <a:ext cx="877163" cy="369332"/>
          </a:xfrm>
          <a:prstGeom prst="rect">
            <a:avLst/>
          </a:prstGeom>
          <a:noFill/>
        </p:spPr>
        <p:txBody>
          <a:bodyPr wrap="none" rtlCol="0">
            <a:spAutoFit/>
          </a:bodyPr>
          <a:lstStyle/>
          <a:p>
            <a:r>
              <a:rPr lang="zh-CN" altLang="en-US" dirty="0" smtClean="0"/>
              <a:t>第一节</a:t>
            </a:r>
            <a:endParaRPr lang="zh-CN" altLang="en-US" dirty="0"/>
          </a:p>
        </p:txBody>
      </p:sp>
      <p:sp>
        <p:nvSpPr>
          <p:cNvPr id="4" name="TextBox 3"/>
          <p:cNvSpPr txBox="1"/>
          <p:nvPr/>
        </p:nvSpPr>
        <p:spPr>
          <a:xfrm>
            <a:off x="3722911" y="3059668"/>
            <a:ext cx="877163" cy="369332"/>
          </a:xfrm>
          <a:prstGeom prst="rect">
            <a:avLst/>
          </a:prstGeom>
          <a:noFill/>
        </p:spPr>
        <p:txBody>
          <a:bodyPr wrap="none" rtlCol="0">
            <a:spAutoFit/>
          </a:bodyPr>
          <a:lstStyle/>
          <a:p>
            <a:r>
              <a:rPr lang="zh-CN" altLang="en-US" dirty="0" smtClean="0"/>
              <a:t>第二节</a:t>
            </a:r>
            <a:endParaRPr lang="zh-CN" altLang="en-US" dirty="0"/>
          </a:p>
        </p:txBody>
      </p:sp>
      <p:sp>
        <p:nvSpPr>
          <p:cNvPr id="6" name="TextBox 5"/>
          <p:cNvSpPr txBox="1"/>
          <p:nvPr/>
        </p:nvSpPr>
        <p:spPr>
          <a:xfrm>
            <a:off x="3781852" y="4005064"/>
            <a:ext cx="877163" cy="369332"/>
          </a:xfrm>
          <a:prstGeom prst="rect">
            <a:avLst/>
          </a:prstGeom>
          <a:noFill/>
        </p:spPr>
        <p:txBody>
          <a:bodyPr wrap="none" rtlCol="0">
            <a:spAutoFit/>
          </a:bodyPr>
          <a:lstStyle/>
          <a:p>
            <a:r>
              <a:rPr lang="zh-CN" altLang="en-US" dirty="0" smtClean="0"/>
              <a:t>第三节</a:t>
            </a:r>
            <a:endParaRPr lang="zh-CN" altLang="en-US" dirty="0"/>
          </a:p>
        </p:txBody>
      </p:sp>
      <p:sp>
        <p:nvSpPr>
          <p:cNvPr id="7" name="TextBox 6"/>
          <p:cNvSpPr txBox="1"/>
          <p:nvPr/>
        </p:nvSpPr>
        <p:spPr>
          <a:xfrm>
            <a:off x="5811143" y="2060848"/>
            <a:ext cx="1579278" cy="369332"/>
          </a:xfrm>
          <a:prstGeom prst="rect">
            <a:avLst/>
          </a:prstGeom>
          <a:noFill/>
        </p:spPr>
        <p:txBody>
          <a:bodyPr wrap="none" rtlCol="0">
            <a:spAutoFit/>
          </a:bodyPr>
          <a:lstStyle/>
          <a:p>
            <a:r>
              <a:rPr lang="zh-CN" altLang="zh-CN" dirty="0" smtClean="0"/>
              <a:t>绘制</a:t>
            </a:r>
            <a:r>
              <a:rPr lang="zh-CN" altLang="zh-CN" dirty="0"/>
              <a:t>卡通头像</a:t>
            </a:r>
          </a:p>
        </p:txBody>
      </p:sp>
      <p:sp>
        <p:nvSpPr>
          <p:cNvPr id="8" name="TextBox 7"/>
          <p:cNvSpPr txBox="1"/>
          <p:nvPr/>
        </p:nvSpPr>
        <p:spPr>
          <a:xfrm>
            <a:off x="5840467" y="3054151"/>
            <a:ext cx="1569660" cy="369332"/>
          </a:xfrm>
          <a:prstGeom prst="rect">
            <a:avLst/>
          </a:prstGeom>
          <a:noFill/>
        </p:spPr>
        <p:txBody>
          <a:bodyPr wrap="none" rtlCol="0">
            <a:spAutoFit/>
          </a:bodyPr>
          <a:lstStyle/>
          <a:p>
            <a:r>
              <a:rPr lang="zh-CN" altLang="zh-CN" dirty="0"/>
              <a:t>绘制卡通插画</a:t>
            </a:r>
            <a:endParaRPr lang="zh-CN" altLang="en-US" dirty="0"/>
          </a:p>
        </p:txBody>
      </p:sp>
      <p:sp>
        <p:nvSpPr>
          <p:cNvPr id="9" name="TextBox 8"/>
          <p:cNvSpPr txBox="1"/>
          <p:nvPr/>
        </p:nvSpPr>
        <p:spPr>
          <a:xfrm>
            <a:off x="5840467" y="4016352"/>
            <a:ext cx="1569660" cy="369332"/>
          </a:xfrm>
          <a:prstGeom prst="rect">
            <a:avLst/>
          </a:prstGeom>
          <a:noFill/>
        </p:spPr>
        <p:txBody>
          <a:bodyPr wrap="none" rtlCol="0">
            <a:spAutoFit/>
          </a:bodyPr>
          <a:lstStyle/>
          <a:p>
            <a:r>
              <a:rPr lang="zh-CN" altLang="zh-CN" dirty="0"/>
              <a:t>绘制精美壁纸</a:t>
            </a:r>
            <a:endParaRPr lang="zh-CN" altLang="en-US" dirty="0"/>
          </a:p>
        </p:txBody>
      </p:sp>
      <p:sp>
        <p:nvSpPr>
          <p:cNvPr id="3" name="TextBox 2"/>
          <p:cNvSpPr txBox="1"/>
          <p:nvPr/>
        </p:nvSpPr>
        <p:spPr>
          <a:xfrm>
            <a:off x="10347647" y="620688"/>
            <a:ext cx="1296144" cy="1292662"/>
          </a:xfrm>
          <a:prstGeom prst="rect">
            <a:avLst/>
          </a:prstGeom>
          <a:noFill/>
        </p:spPr>
        <p:txBody>
          <a:bodyPr wrap="square" rtlCol="0">
            <a:spAutoFit/>
          </a:bodyPr>
          <a:lstStyle/>
          <a:p>
            <a:pPr algn="ctr"/>
            <a:r>
              <a:rPr lang="zh-CN" altLang="en-US" sz="2400" b="1" dirty="0" smtClean="0">
                <a:solidFill>
                  <a:schemeClr val="bg1"/>
                </a:solidFill>
              </a:rPr>
              <a:t>项目一</a:t>
            </a:r>
            <a:endParaRPr lang="en-US" altLang="zh-CN" sz="2400" b="1" dirty="0" smtClean="0">
              <a:solidFill>
                <a:schemeClr val="bg1"/>
              </a:solidFill>
            </a:endParaRPr>
          </a:p>
          <a:p>
            <a:pPr algn="ctr"/>
            <a:r>
              <a:rPr lang="zh-CN" altLang="zh-CN" dirty="0"/>
              <a:t>编辑轮廓线和填充颜色</a:t>
            </a:r>
            <a:endParaRPr lang="zh-CN" altLang="en-US" b="1" dirty="0"/>
          </a:p>
        </p:txBody>
      </p:sp>
    </p:spTree>
    <p:extLst>
      <p:ext uri="{BB962C8B-B14F-4D97-AF65-F5344CB8AC3E}">
        <p14:creationId xmlns:p14="http://schemas.microsoft.com/office/powerpoint/2010/main" val="27734704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en-US" altLang="zh-CN" sz="1100" b="1" kern="0" dirty="0" err="1">
                <a:latin typeface="微软雅黑" pitchFamily="34" charset="-122"/>
                <a:ea typeface="微软雅黑" pitchFamily="34" charset="-122"/>
              </a:rPr>
              <a:t>Coreldraw</a:t>
            </a:r>
            <a:r>
              <a:rPr lang="en-US" altLang="zh-CN" sz="1100" b="1" kern="0" dirty="0">
                <a:latin typeface="微软雅黑" pitchFamily="34" charset="-122"/>
                <a:ea typeface="微软雅黑" pitchFamily="34" charset="-122"/>
              </a:rPr>
              <a:t> X7</a:t>
            </a:r>
            <a:r>
              <a:rPr lang="zh-CN" altLang="en-US" sz="1100" b="1" kern="0" dirty="0">
                <a:latin typeface="微软雅黑" pitchFamily="34" charset="-122"/>
                <a:ea typeface="微软雅黑" pitchFamily="34" charset="-122"/>
              </a:rPr>
              <a:t>简介</a:t>
            </a:r>
          </a:p>
        </p:txBody>
      </p:sp>
      <p:sp>
        <p:nvSpPr>
          <p:cNvPr id="5" name="矩形 4"/>
          <p:cNvSpPr/>
          <p:nvPr/>
        </p:nvSpPr>
        <p:spPr>
          <a:xfrm>
            <a:off x="10360057" y="346863"/>
            <a:ext cx="1799670" cy="261610"/>
          </a:xfrm>
          <a:prstGeom prst="rect">
            <a:avLst/>
          </a:prstGeom>
        </p:spPr>
        <p:txBody>
          <a:bodyPr wrap="square">
            <a:spAutoFit/>
          </a:bodyPr>
          <a:lstStyle/>
          <a:p>
            <a:r>
              <a:rPr lang="zh-CN" altLang="zh-CN" sz="1100" dirty="0"/>
              <a:t>绘制精美壁纸</a:t>
            </a:r>
            <a:endParaRPr lang="zh-CN" altLang="en-US" sz="11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项目四</a:t>
            </a:r>
            <a:endParaRPr lang="zh-CN" altLang="en-US" b="1" dirty="0">
              <a:solidFill>
                <a:schemeClr val="bg1"/>
              </a:solidFill>
            </a:endParaRPr>
          </a:p>
        </p:txBody>
      </p:sp>
      <p:sp>
        <p:nvSpPr>
          <p:cNvPr id="13" name="矩形 12"/>
          <p:cNvSpPr/>
          <p:nvPr/>
        </p:nvSpPr>
        <p:spPr>
          <a:xfrm>
            <a:off x="1311697" y="980728"/>
            <a:ext cx="1569660" cy="369332"/>
          </a:xfrm>
          <a:prstGeom prst="rect">
            <a:avLst/>
          </a:prstGeom>
        </p:spPr>
        <p:txBody>
          <a:bodyPr wrap="none">
            <a:spAutoFit/>
          </a:bodyPr>
          <a:lstStyle/>
          <a:p>
            <a:r>
              <a:rPr lang="zh-CN" altLang="en-US" dirty="0" smtClean="0"/>
              <a:t>二、</a:t>
            </a:r>
            <a:r>
              <a:rPr lang="zh-CN" altLang="zh-CN" dirty="0" smtClean="0"/>
              <a:t>任务</a:t>
            </a:r>
            <a:r>
              <a:rPr lang="zh-CN" altLang="zh-CN" dirty="0"/>
              <a:t>实现</a:t>
            </a:r>
            <a:endParaRPr lang="zh-CN" altLang="en-US" dirty="0"/>
          </a:p>
        </p:txBody>
      </p:sp>
      <p:sp>
        <p:nvSpPr>
          <p:cNvPr id="7" name="矩形 6"/>
          <p:cNvSpPr/>
          <p:nvPr/>
        </p:nvSpPr>
        <p:spPr>
          <a:xfrm>
            <a:off x="1006530" y="1412776"/>
            <a:ext cx="5380677" cy="5262979"/>
          </a:xfrm>
          <a:prstGeom prst="rect">
            <a:avLst/>
          </a:prstGeom>
        </p:spPr>
        <p:txBody>
          <a:bodyPr wrap="square">
            <a:spAutoFit/>
          </a:bodyPr>
          <a:lstStyle/>
          <a:p>
            <a:r>
              <a:rPr lang="zh-CN" altLang="zh-CN" sz="1600" dirty="0"/>
              <a:t>【</a:t>
            </a:r>
            <a:r>
              <a:rPr lang="en-US" altLang="zh-CN" sz="1600" dirty="0"/>
              <a:t>Step06</a:t>
            </a:r>
            <a:r>
              <a:rPr lang="zh-CN" altLang="zh-CN" sz="1600" dirty="0"/>
              <a:t>】选择该矩形，填充颜色为（</a:t>
            </a:r>
            <a:r>
              <a:rPr lang="en-US" altLang="zh-CN" sz="1600" dirty="0"/>
              <a:t>C</a:t>
            </a:r>
            <a:r>
              <a:rPr lang="zh-CN" altLang="zh-CN" sz="1600" dirty="0"/>
              <a:t>：</a:t>
            </a:r>
            <a:r>
              <a:rPr lang="en-US" altLang="zh-CN" sz="1600" dirty="0"/>
              <a:t>28</a:t>
            </a:r>
            <a:r>
              <a:rPr lang="zh-CN" altLang="zh-CN" sz="1600" dirty="0"/>
              <a:t>，</a:t>
            </a:r>
            <a:r>
              <a:rPr lang="en-US" altLang="zh-CN" sz="1600" dirty="0"/>
              <a:t>M,100</a:t>
            </a:r>
            <a:r>
              <a:rPr lang="zh-CN" altLang="zh-CN" sz="1600" dirty="0"/>
              <a:t>，</a:t>
            </a:r>
            <a:r>
              <a:rPr lang="en-US" altLang="zh-CN" sz="1600" dirty="0"/>
              <a:t>Y</a:t>
            </a:r>
            <a:r>
              <a:rPr lang="zh-CN" altLang="zh-CN" sz="1600" dirty="0"/>
              <a:t>：</a:t>
            </a:r>
            <a:r>
              <a:rPr lang="en-US" altLang="zh-CN" sz="1600" dirty="0"/>
              <a:t>100</a:t>
            </a:r>
            <a:r>
              <a:rPr lang="zh-CN" altLang="zh-CN" sz="1600" dirty="0"/>
              <a:t>，</a:t>
            </a:r>
            <a:r>
              <a:rPr lang="en-US" altLang="zh-CN" sz="1600" dirty="0"/>
              <a:t>K</a:t>
            </a:r>
            <a:r>
              <a:rPr lang="zh-CN" altLang="zh-CN" sz="1600" dirty="0"/>
              <a:t>：</a:t>
            </a:r>
            <a:r>
              <a:rPr lang="en-US" altLang="zh-CN" sz="1600" dirty="0"/>
              <a:t>0</a:t>
            </a:r>
            <a:r>
              <a:rPr lang="zh-CN" altLang="zh-CN" sz="1600" dirty="0"/>
              <a:t>），“轮廓色”为无，如图</a:t>
            </a:r>
            <a:r>
              <a:rPr lang="en-US" altLang="zh-CN" sz="1600" dirty="0"/>
              <a:t>4-68</a:t>
            </a:r>
            <a:r>
              <a:rPr lang="zh-CN" altLang="zh-CN" sz="1600" dirty="0"/>
              <a:t>所示，接着选择该图形，执行“窗口—泊坞窗—步长和重复”在“步长和重复”泊坞窗上设置，“对象之间的间距”、“距离”为</a:t>
            </a:r>
            <a:r>
              <a:rPr lang="en-US" altLang="zh-CN" sz="1600" dirty="0"/>
              <a:t>0mm</a:t>
            </a:r>
            <a:r>
              <a:rPr lang="zh-CN" altLang="zh-CN" sz="1600" dirty="0"/>
              <a:t>，“方向”为“右”，“垂直设置”“无偏移”，“份数”为</a:t>
            </a:r>
            <a:r>
              <a:rPr lang="en-US" altLang="zh-CN" sz="1600" dirty="0"/>
              <a:t>47</a:t>
            </a:r>
            <a:r>
              <a:rPr lang="zh-CN" altLang="zh-CN" sz="1600" dirty="0"/>
              <a:t>，如图</a:t>
            </a:r>
            <a:r>
              <a:rPr lang="en-US" altLang="zh-CN" sz="1600" dirty="0"/>
              <a:t>4-69</a:t>
            </a:r>
            <a:r>
              <a:rPr lang="zh-CN" altLang="zh-CN" sz="1600" dirty="0"/>
              <a:t>所示，得到最终效果如图</a:t>
            </a:r>
            <a:r>
              <a:rPr lang="en-US" altLang="zh-CN" sz="1600" dirty="0"/>
              <a:t>4-70</a:t>
            </a:r>
            <a:r>
              <a:rPr lang="zh-CN" altLang="zh-CN" sz="1600" dirty="0"/>
              <a:t>所示：</a:t>
            </a:r>
          </a:p>
          <a:p>
            <a:r>
              <a:rPr lang="zh-CN" altLang="zh-CN" sz="1600" dirty="0"/>
              <a:t>【</a:t>
            </a:r>
            <a:r>
              <a:rPr lang="en-US" altLang="zh-CN" sz="1600" dirty="0"/>
              <a:t>Step07</a:t>
            </a:r>
            <a:r>
              <a:rPr lang="zh-CN" altLang="zh-CN" sz="1600" dirty="0"/>
              <a:t>】绘制矩形。选择“矩形工具”绘制矩形，如图</a:t>
            </a:r>
            <a:r>
              <a:rPr lang="en-US" altLang="zh-CN" sz="1600" dirty="0"/>
              <a:t>4-71</a:t>
            </a:r>
            <a:r>
              <a:rPr lang="zh-CN" altLang="zh-CN" sz="1600" dirty="0"/>
              <a:t>所示，填充颜色为（</a:t>
            </a:r>
            <a:r>
              <a:rPr lang="en-US" altLang="zh-CN" sz="1600" dirty="0"/>
              <a:t>C</a:t>
            </a:r>
            <a:r>
              <a:rPr lang="zh-CN" altLang="zh-CN" sz="1600" dirty="0"/>
              <a:t>：</a:t>
            </a:r>
            <a:r>
              <a:rPr lang="en-US" altLang="zh-CN" sz="1600" dirty="0"/>
              <a:t>M</a:t>
            </a:r>
            <a:r>
              <a:rPr lang="zh-CN" altLang="zh-CN" sz="1600" dirty="0"/>
              <a:t>：</a:t>
            </a:r>
            <a:r>
              <a:rPr lang="en-US" altLang="zh-CN" sz="1600" dirty="0"/>
              <a:t>Y</a:t>
            </a:r>
            <a:r>
              <a:rPr lang="zh-CN" altLang="zh-CN" sz="1600" dirty="0"/>
              <a:t>：</a:t>
            </a:r>
            <a:r>
              <a:rPr lang="en-US" altLang="zh-CN" sz="1600" dirty="0"/>
              <a:t>K</a:t>
            </a:r>
            <a:r>
              <a:rPr lang="zh-CN" altLang="zh-CN" sz="1600" dirty="0"/>
              <a:t>：），“轮廓宽度”为无，如图</a:t>
            </a:r>
            <a:r>
              <a:rPr lang="en-US" altLang="zh-CN" sz="1600" dirty="0"/>
              <a:t>4-72</a:t>
            </a:r>
            <a:r>
              <a:rPr lang="zh-CN" altLang="zh-CN" sz="1600" dirty="0"/>
              <a:t>所示，框选所有图形，执行右击“组合对象（快捷键</a:t>
            </a:r>
            <a:r>
              <a:rPr lang="en-US" altLang="zh-CN" sz="1600" dirty="0" err="1"/>
              <a:t>ctrl+G</a:t>
            </a:r>
            <a:r>
              <a:rPr lang="zh-CN" altLang="zh-CN" sz="1600" dirty="0"/>
              <a:t>）”如图</a:t>
            </a:r>
            <a:r>
              <a:rPr lang="en-US" altLang="zh-CN" sz="1600" dirty="0"/>
              <a:t>4-73</a:t>
            </a:r>
            <a:r>
              <a:rPr lang="zh-CN" altLang="zh-CN" sz="1600" dirty="0"/>
              <a:t>所示。</a:t>
            </a:r>
          </a:p>
          <a:p>
            <a:r>
              <a:rPr lang="zh-CN" altLang="zh-CN" sz="1600" dirty="0"/>
              <a:t>【</a:t>
            </a:r>
            <a:r>
              <a:rPr lang="en-US" altLang="zh-CN" sz="1600" dirty="0"/>
              <a:t>Step08</a:t>
            </a:r>
            <a:r>
              <a:rPr lang="zh-CN" altLang="zh-CN" sz="1600" dirty="0"/>
              <a:t>】绘制小猫。选择“椭圆形工具”绘制椭圆，颜色填充为（</a:t>
            </a:r>
            <a:r>
              <a:rPr lang="en-US" altLang="zh-CN" sz="1600" dirty="0"/>
              <a:t>C</a:t>
            </a:r>
            <a:r>
              <a:rPr lang="zh-CN" altLang="zh-CN" sz="1600" dirty="0"/>
              <a:t>：</a:t>
            </a:r>
            <a:r>
              <a:rPr lang="en-US" altLang="zh-CN" sz="1600" dirty="0"/>
              <a:t>0</a:t>
            </a:r>
            <a:r>
              <a:rPr lang="zh-CN" altLang="zh-CN" sz="1600" dirty="0"/>
              <a:t>，</a:t>
            </a:r>
            <a:r>
              <a:rPr lang="en-US" altLang="zh-CN" sz="1600" dirty="0"/>
              <a:t>M,16</a:t>
            </a:r>
            <a:r>
              <a:rPr lang="zh-CN" altLang="zh-CN" sz="1600" dirty="0"/>
              <a:t>，</a:t>
            </a:r>
            <a:r>
              <a:rPr lang="en-US" altLang="zh-CN" sz="1600" dirty="0"/>
              <a:t>Y,94</a:t>
            </a:r>
            <a:r>
              <a:rPr lang="zh-CN" altLang="zh-CN" sz="1600" dirty="0"/>
              <a:t>，</a:t>
            </a:r>
            <a:r>
              <a:rPr lang="en-US" altLang="zh-CN" sz="1600" dirty="0"/>
              <a:t>K,0</a:t>
            </a:r>
            <a:r>
              <a:rPr lang="zh-CN" altLang="zh-CN" sz="1600" dirty="0"/>
              <a:t>），“轮廓宽度”为</a:t>
            </a:r>
            <a:r>
              <a:rPr lang="en-US" altLang="zh-CN" sz="1600" dirty="0"/>
              <a:t>0.5mm</a:t>
            </a:r>
            <a:r>
              <a:rPr lang="zh-CN" altLang="zh-CN" sz="1600" dirty="0"/>
              <a:t>，“轮廓色”为（</a:t>
            </a:r>
            <a:r>
              <a:rPr lang="en-US" altLang="zh-CN" sz="1600" dirty="0"/>
              <a:t>C</a:t>
            </a:r>
            <a:r>
              <a:rPr lang="zh-CN" altLang="zh-CN" sz="1600" dirty="0"/>
              <a:t>：</a:t>
            </a:r>
            <a:r>
              <a:rPr lang="en-US" altLang="zh-CN" sz="1600" dirty="0"/>
              <a:t>53</a:t>
            </a:r>
            <a:r>
              <a:rPr lang="zh-CN" altLang="zh-CN" sz="1600" dirty="0"/>
              <a:t>，</a:t>
            </a:r>
            <a:r>
              <a:rPr lang="en-US" altLang="zh-CN" sz="1600" dirty="0"/>
              <a:t>M,100</a:t>
            </a:r>
            <a:r>
              <a:rPr lang="zh-CN" altLang="zh-CN" sz="1600" dirty="0"/>
              <a:t>，</a:t>
            </a:r>
            <a:r>
              <a:rPr lang="en-US" altLang="zh-CN" sz="1600" dirty="0"/>
              <a:t>Y,100</a:t>
            </a:r>
            <a:r>
              <a:rPr lang="zh-CN" altLang="zh-CN" sz="1600" dirty="0"/>
              <a:t>，</a:t>
            </a:r>
            <a:r>
              <a:rPr lang="en-US" altLang="zh-CN" sz="1600" dirty="0"/>
              <a:t>K,43</a:t>
            </a:r>
            <a:r>
              <a:rPr lang="zh-CN" altLang="zh-CN" sz="1600" dirty="0"/>
              <a:t>），如图</a:t>
            </a:r>
            <a:r>
              <a:rPr lang="en-US" altLang="zh-CN" sz="1600" dirty="0"/>
              <a:t>4-74</a:t>
            </a:r>
            <a:r>
              <a:rPr lang="zh-CN" altLang="zh-CN" sz="1600" dirty="0"/>
              <a:t>所示，选择该椭圆，执行“对象—转换为曲线”如图</a:t>
            </a:r>
            <a:r>
              <a:rPr lang="en-US" altLang="zh-CN" sz="1600" dirty="0"/>
              <a:t>4-75</a:t>
            </a:r>
            <a:r>
              <a:rPr lang="zh-CN" altLang="zh-CN" sz="1600" dirty="0"/>
              <a:t>所示：</a:t>
            </a:r>
          </a:p>
          <a:p>
            <a:r>
              <a:rPr lang="zh-CN" altLang="zh-CN" sz="1600" dirty="0"/>
              <a:t>【</a:t>
            </a:r>
            <a:r>
              <a:rPr lang="en-US" altLang="zh-CN" sz="1600" dirty="0"/>
              <a:t>Step09</a:t>
            </a:r>
            <a:r>
              <a:rPr lang="zh-CN" altLang="zh-CN" sz="1600" dirty="0"/>
              <a:t>】选择“变形工具”拖动椭圆上的锚点，调整椭圆的形状如图</a:t>
            </a:r>
            <a:r>
              <a:rPr lang="en-US" altLang="zh-CN" sz="1600" dirty="0"/>
              <a:t>4-76</a:t>
            </a:r>
            <a:r>
              <a:rPr lang="zh-CN" altLang="zh-CN" sz="1600" dirty="0"/>
              <a:t>所示，将椭圆复制一份并适当放大，置于椭圆下方，颜色填充为白色，“轮廓宽度”为无，如图</a:t>
            </a:r>
            <a:r>
              <a:rPr lang="en-US" altLang="zh-CN" sz="1600" dirty="0"/>
              <a:t>4-77</a:t>
            </a:r>
            <a:r>
              <a:rPr lang="zh-CN" altLang="zh-CN" sz="1600" dirty="0"/>
              <a:t>所示：</a:t>
            </a:r>
          </a:p>
          <a:p>
            <a:endParaRPr lang="zh-CN" altLang="zh-CN" sz="1600" dirty="0"/>
          </a:p>
        </p:txBody>
      </p:sp>
      <p:sp>
        <p:nvSpPr>
          <p:cNvPr id="17" name="Rectangle 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Rectangle 11"/>
          <p:cNvSpPr>
            <a:spLocks noChangeArrowheads="1"/>
          </p:cNvSpPr>
          <p:nvPr/>
        </p:nvSpPr>
        <p:spPr bwMode="auto">
          <a:xfrm>
            <a:off x="0" y="271621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Rectangle 13"/>
          <p:cNvSpPr>
            <a:spLocks noChangeArrowheads="1"/>
          </p:cNvSpPr>
          <p:nvPr/>
        </p:nvSpPr>
        <p:spPr bwMode="auto">
          <a:xfrm>
            <a:off x="0" y="44164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6" name="Rectangle 22"/>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7" name="Rectangle 24"/>
          <p:cNvSpPr>
            <a:spLocks noChangeArrowheads="1"/>
          </p:cNvSpPr>
          <p:nvPr/>
        </p:nvSpPr>
        <p:spPr bwMode="auto">
          <a:xfrm>
            <a:off x="0" y="204628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Rectangle 26"/>
          <p:cNvSpPr>
            <a:spLocks noChangeArrowheads="1"/>
          </p:cNvSpPr>
          <p:nvPr/>
        </p:nvSpPr>
        <p:spPr bwMode="auto">
          <a:xfrm>
            <a:off x="0" y="36480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5" name="Rectangle 3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6" name="Rectangle 37"/>
          <p:cNvSpPr>
            <a:spLocks noChangeArrowheads="1"/>
          </p:cNvSpPr>
          <p:nvPr/>
        </p:nvSpPr>
        <p:spPr bwMode="auto">
          <a:xfrm>
            <a:off x="0" y="19875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7" name="Rectangle 39"/>
          <p:cNvSpPr>
            <a:spLocks noChangeArrowheads="1"/>
          </p:cNvSpPr>
          <p:nvPr/>
        </p:nvSpPr>
        <p:spPr bwMode="auto">
          <a:xfrm>
            <a:off x="0" y="35369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8" name="Rectangle 44"/>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3" name="Rectangle 46"/>
          <p:cNvSpPr>
            <a:spLocks noChangeArrowheads="1"/>
          </p:cNvSpPr>
          <p:nvPr/>
        </p:nvSpPr>
        <p:spPr bwMode="auto">
          <a:xfrm>
            <a:off x="0" y="20288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0" name="Rectangle 5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 name="Rectangle 57"/>
          <p:cNvSpPr>
            <a:spLocks noChangeArrowheads="1"/>
          </p:cNvSpPr>
          <p:nvPr/>
        </p:nvSpPr>
        <p:spPr bwMode="auto">
          <a:xfrm>
            <a:off x="0" y="20669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2" name="Rectangle 59"/>
          <p:cNvSpPr>
            <a:spLocks noChangeArrowheads="1"/>
          </p:cNvSpPr>
          <p:nvPr/>
        </p:nvSpPr>
        <p:spPr bwMode="auto">
          <a:xfrm>
            <a:off x="0" y="37544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9" name="Rectangle 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0" name="Rectangle 11"/>
          <p:cNvSpPr>
            <a:spLocks noChangeArrowheads="1"/>
          </p:cNvSpPr>
          <p:nvPr/>
        </p:nvSpPr>
        <p:spPr bwMode="auto">
          <a:xfrm>
            <a:off x="0" y="27892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1" name="Rectangle 13"/>
          <p:cNvSpPr>
            <a:spLocks noChangeArrowheads="1"/>
          </p:cNvSpPr>
          <p:nvPr/>
        </p:nvSpPr>
        <p:spPr bwMode="auto">
          <a:xfrm>
            <a:off x="0" y="45799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69" name="Rectangle 22"/>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0" name="Rectangle 24"/>
          <p:cNvSpPr>
            <a:spLocks noChangeArrowheads="1"/>
          </p:cNvSpPr>
          <p:nvPr/>
        </p:nvSpPr>
        <p:spPr bwMode="auto">
          <a:xfrm>
            <a:off x="0" y="26082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2" name="Rectangle 26"/>
          <p:cNvSpPr>
            <a:spLocks noChangeArrowheads="1"/>
          </p:cNvSpPr>
          <p:nvPr/>
        </p:nvSpPr>
        <p:spPr bwMode="auto">
          <a:xfrm>
            <a:off x="0" y="472281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9" name="Rectangle 3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81" name="Rectangle 37"/>
          <p:cNvSpPr>
            <a:spLocks noChangeArrowheads="1"/>
          </p:cNvSpPr>
          <p:nvPr/>
        </p:nvSpPr>
        <p:spPr bwMode="auto">
          <a:xfrm>
            <a:off x="0" y="21002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82" name="Rectangle 39"/>
          <p:cNvSpPr>
            <a:spLocks noChangeArrowheads="1"/>
          </p:cNvSpPr>
          <p:nvPr/>
        </p:nvSpPr>
        <p:spPr bwMode="auto">
          <a:xfrm>
            <a:off x="0" y="40433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83" name="Rectangle 44"/>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288" name="Rectangle 46"/>
          <p:cNvSpPr>
            <a:spLocks noChangeArrowheads="1"/>
          </p:cNvSpPr>
          <p:nvPr/>
        </p:nvSpPr>
        <p:spPr bwMode="auto">
          <a:xfrm>
            <a:off x="0" y="2630488"/>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300" name="Rectangle 5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301" name="Rectangle 61"/>
          <p:cNvSpPr>
            <a:spLocks noChangeArrowheads="1"/>
          </p:cNvSpPr>
          <p:nvPr/>
        </p:nvSpPr>
        <p:spPr bwMode="auto">
          <a:xfrm>
            <a:off x="0" y="20637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302" name="Rectangle 63"/>
          <p:cNvSpPr>
            <a:spLocks noChangeArrowheads="1"/>
          </p:cNvSpPr>
          <p:nvPr/>
        </p:nvSpPr>
        <p:spPr bwMode="auto">
          <a:xfrm>
            <a:off x="0" y="38544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303" name="Rectangle 65"/>
          <p:cNvSpPr>
            <a:spLocks noChangeArrowheads="1"/>
          </p:cNvSpPr>
          <p:nvPr/>
        </p:nvSpPr>
        <p:spPr bwMode="auto">
          <a:xfrm>
            <a:off x="0" y="55927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10" name="Group 5"/>
          <p:cNvGrpSpPr>
            <a:grpSpLocks noChangeAspect="1"/>
          </p:cNvGrpSpPr>
          <p:nvPr/>
        </p:nvGrpSpPr>
        <p:grpSpPr bwMode="auto">
          <a:xfrm>
            <a:off x="6495094" y="1350060"/>
            <a:ext cx="1258360" cy="1133306"/>
            <a:chOff x="2361" y="13024"/>
            <a:chExt cx="2790" cy="2514"/>
          </a:xfrm>
        </p:grpSpPr>
        <p:sp>
          <p:nvSpPr>
            <p:cNvPr id="11" name="AutoShape 8"/>
            <p:cNvSpPr>
              <a:spLocks noChangeAspect="1" noChangeArrowheads="1" noTextEdit="1"/>
            </p:cNvSpPr>
            <p:nvPr/>
          </p:nvSpPr>
          <p:spPr bwMode="auto">
            <a:xfrm>
              <a:off x="2361" y="13024"/>
              <a:ext cx="2790" cy="251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2295" name="Picture 7" descr="9"/>
            <p:cNvPicPr>
              <a:picLocks noChangeAspect="1" noChangeArrowheads="1"/>
            </p:cNvPicPr>
            <p:nvPr/>
          </p:nvPicPr>
          <p:blipFill>
            <a:blip r:embed="rId2">
              <a:extLst>
                <a:ext uri="{28A0092B-C50C-407E-A947-70E740481C1C}">
                  <a14:useLocalDpi xmlns:a14="http://schemas.microsoft.com/office/drawing/2010/main" val="0"/>
                </a:ext>
              </a:extLst>
            </a:blip>
            <a:srcRect l="24144" b="23619"/>
            <a:stretch>
              <a:fillRect/>
            </a:stretch>
          </p:blipFill>
          <p:spPr bwMode="auto">
            <a:xfrm>
              <a:off x="2361" y="13024"/>
              <a:ext cx="2790" cy="2122"/>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6"/>
            <p:cNvSpPr txBox="1">
              <a:spLocks noChangeArrowheads="1"/>
            </p:cNvSpPr>
            <p:nvPr/>
          </p:nvSpPr>
          <p:spPr bwMode="auto">
            <a:xfrm>
              <a:off x="3334" y="15146"/>
              <a:ext cx="837"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4-68</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4" name="Group 1"/>
          <p:cNvGrpSpPr>
            <a:grpSpLocks noChangeAspect="1"/>
          </p:cNvGrpSpPr>
          <p:nvPr/>
        </p:nvGrpSpPr>
        <p:grpSpPr bwMode="auto">
          <a:xfrm>
            <a:off x="8189231" y="1324145"/>
            <a:ext cx="1023539" cy="1359687"/>
            <a:chOff x="4877" y="2747"/>
            <a:chExt cx="2204" cy="2928"/>
          </a:xfrm>
        </p:grpSpPr>
        <p:sp>
          <p:nvSpPr>
            <p:cNvPr id="15" name="AutoShape 4"/>
            <p:cNvSpPr>
              <a:spLocks noChangeAspect="1" noChangeArrowheads="1" noTextEdit="1"/>
            </p:cNvSpPr>
            <p:nvPr/>
          </p:nvSpPr>
          <p:spPr bwMode="auto">
            <a:xfrm>
              <a:off x="4877" y="2747"/>
              <a:ext cx="2204" cy="292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2291" name="Picture 3" descr="10"/>
            <p:cNvPicPr>
              <a:picLocks noChangeAspect="1" noChangeArrowheads="1"/>
            </p:cNvPicPr>
            <p:nvPr/>
          </p:nvPicPr>
          <p:blipFill>
            <a:blip r:embed="rId3" cstate="print">
              <a:extLst>
                <a:ext uri="{28A0092B-C50C-407E-A947-70E740481C1C}">
                  <a14:useLocalDpi xmlns:a14="http://schemas.microsoft.com/office/drawing/2010/main" val="0"/>
                </a:ext>
              </a:extLst>
            </a:blip>
            <a:srcRect r="2431" b="4852"/>
            <a:stretch>
              <a:fillRect/>
            </a:stretch>
          </p:blipFill>
          <p:spPr bwMode="auto">
            <a:xfrm>
              <a:off x="4877" y="2747"/>
              <a:ext cx="2204" cy="2620"/>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2"/>
            <p:cNvSpPr txBox="1">
              <a:spLocks noChangeArrowheads="1"/>
            </p:cNvSpPr>
            <p:nvPr/>
          </p:nvSpPr>
          <p:spPr bwMode="auto">
            <a:xfrm>
              <a:off x="5585" y="5316"/>
              <a:ext cx="808"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4-69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0" name="Rectangle 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1" name="Rectangle 11"/>
          <p:cNvSpPr>
            <a:spLocks noChangeArrowheads="1"/>
          </p:cNvSpPr>
          <p:nvPr/>
        </p:nvSpPr>
        <p:spPr bwMode="auto">
          <a:xfrm>
            <a:off x="0" y="22987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2" name="Rectangle 13"/>
          <p:cNvSpPr>
            <a:spLocks noChangeArrowheads="1"/>
          </p:cNvSpPr>
          <p:nvPr/>
        </p:nvSpPr>
        <p:spPr bwMode="auto">
          <a:xfrm>
            <a:off x="0" y="444341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 name="Rectangle 18"/>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4" name="Group 14"/>
          <p:cNvGrpSpPr>
            <a:grpSpLocks noChangeAspect="1"/>
          </p:cNvGrpSpPr>
          <p:nvPr/>
        </p:nvGrpSpPr>
        <p:grpSpPr bwMode="auto">
          <a:xfrm>
            <a:off x="9865111" y="1372075"/>
            <a:ext cx="1358003" cy="1202985"/>
            <a:chOff x="4494" y="4925"/>
            <a:chExt cx="2772" cy="2455"/>
          </a:xfrm>
        </p:grpSpPr>
        <p:sp>
          <p:nvSpPr>
            <p:cNvPr id="25" name="AutoShape 17"/>
            <p:cNvSpPr>
              <a:spLocks noChangeAspect="1" noChangeArrowheads="1" noTextEdit="1"/>
            </p:cNvSpPr>
            <p:nvPr/>
          </p:nvSpPr>
          <p:spPr bwMode="auto">
            <a:xfrm>
              <a:off x="4494" y="4925"/>
              <a:ext cx="2772" cy="245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2304" name="Picture 16" descr="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94" y="4925"/>
              <a:ext cx="2772" cy="2062"/>
            </a:xfrm>
            <a:prstGeom prst="rect">
              <a:avLst/>
            </a:prstGeom>
            <a:noFill/>
            <a:extLst>
              <a:ext uri="{909E8E84-426E-40DD-AFC4-6F175D3DCCD1}">
                <a14:hiddenFill xmlns:a14="http://schemas.microsoft.com/office/drawing/2010/main">
                  <a:solidFill>
                    <a:srgbClr val="FFFFFF"/>
                  </a:solidFill>
                </a14:hiddenFill>
              </a:ext>
            </a:extLst>
          </p:spPr>
        </p:pic>
        <p:sp>
          <p:nvSpPr>
            <p:cNvPr id="29" name="Text Box 15"/>
            <p:cNvSpPr txBox="1">
              <a:spLocks noChangeArrowheads="1"/>
            </p:cNvSpPr>
            <p:nvPr/>
          </p:nvSpPr>
          <p:spPr bwMode="auto">
            <a:xfrm>
              <a:off x="5469" y="6987"/>
              <a:ext cx="879"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4-70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30" name="Rectangle 20"/>
          <p:cNvSpPr>
            <a:spLocks noChangeArrowheads="1"/>
          </p:cNvSpPr>
          <p:nvPr/>
        </p:nvSpPr>
        <p:spPr bwMode="auto">
          <a:xfrm>
            <a:off x="0" y="22558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31" name="Group 29"/>
          <p:cNvGrpSpPr>
            <a:grpSpLocks noChangeAspect="1"/>
          </p:cNvGrpSpPr>
          <p:nvPr/>
        </p:nvGrpSpPr>
        <p:grpSpPr bwMode="auto">
          <a:xfrm>
            <a:off x="6372512" y="2824611"/>
            <a:ext cx="1746795" cy="504825"/>
            <a:chOff x="4394" y="7828"/>
            <a:chExt cx="3014" cy="871"/>
          </a:xfrm>
        </p:grpSpPr>
        <p:sp>
          <p:nvSpPr>
            <p:cNvPr id="32" name="AutoShape 32"/>
            <p:cNvSpPr>
              <a:spLocks noChangeAspect="1" noChangeArrowheads="1" noTextEdit="1"/>
            </p:cNvSpPr>
            <p:nvPr/>
          </p:nvSpPr>
          <p:spPr bwMode="auto">
            <a:xfrm>
              <a:off x="4394" y="7828"/>
              <a:ext cx="3014" cy="87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2319" name="Picture 31" descr="12"/>
            <p:cNvPicPr>
              <a:picLocks noChangeAspect="1" noChangeArrowheads="1"/>
            </p:cNvPicPr>
            <p:nvPr/>
          </p:nvPicPr>
          <p:blipFill>
            <a:blip r:embed="rId5" cstate="print">
              <a:extLst>
                <a:ext uri="{28A0092B-C50C-407E-A947-70E740481C1C}">
                  <a14:useLocalDpi xmlns:a14="http://schemas.microsoft.com/office/drawing/2010/main" val="0"/>
                </a:ext>
              </a:extLst>
            </a:blip>
            <a:srcRect l="4015" r="4546" b="32355"/>
            <a:stretch>
              <a:fillRect/>
            </a:stretch>
          </p:blipFill>
          <p:spPr bwMode="auto">
            <a:xfrm>
              <a:off x="4394" y="7828"/>
              <a:ext cx="3014" cy="507"/>
            </a:xfrm>
            <a:prstGeom prst="rect">
              <a:avLst/>
            </a:prstGeom>
            <a:noFill/>
            <a:extLst>
              <a:ext uri="{909E8E84-426E-40DD-AFC4-6F175D3DCCD1}">
                <a14:hiddenFill xmlns:a14="http://schemas.microsoft.com/office/drawing/2010/main">
                  <a:solidFill>
                    <a:srgbClr val="FFFFFF"/>
                  </a:solidFill>
                </a14:hiddenFill>
              </a:ext>
            </a:extLst>
          </p:spPr>
        </p:pic>
        <p:sp>
          <p:nvSpPr>
            <p:cNvPr id="33" name="Text Box 30"/>
            <p:cNvSpPr txBox="1">
              <a:spLocks noChangeArrowheads="1"/>
            </p:cNvSpPr>
            <p:nvPr/>
          </p:nvSpPr>
          <p:spPr bwMode="auto">
            <a:xfrm>
              <a:off x="5489" y="8335"/>
              <a:ext cx="869"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4-71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34" name="Group 25"/>
          <p:cNvGrpSpPr>
            <a:grpSpLocks noChangeAspect="1"/>
          </p:cNvGrpSpPr>
          <p:nvPr/>
        </p:nvGrpSpPr>
        <p:grpSpPr bwMode="auto">
          <a:xfrm>
            <a:off x="6387208" y="3481044"/>
            <a:ext cx="1656184" cy="478350"/>
            <a:chOff x="3517" y="9129"/>
            <a:chExt cx="3084" cy="891"/>
          </a:xfrm>
        </p:grpSpPr>
        <p:sp>
          <p:nvSpPr>
            <p:cNvPr id="39" name="AutoShape 28"/>
            <p:cNvSpPr>
              <a:spLocks noChangeAspect="1" noChangeArrowheads="1" noTextEdit="1"/>
            </p:cNvSpPr>
            <p:nvPr/>
          </p:nvSpPr>
          <p:spPr bwMode="auto">
            <a:xfrm>
              <a:off x="3517" y="9129"/>
              <a:ext cx="3084" cy="89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2315" name="Picture 27" descr="13"/>
            <p:cNvPicPr>
              <a:picLocks noChangeAspect="1" noChangeArrowheads="1"/>
            </p:cNvPicPr>
            <p:nvPr/>
          </p:nvPicPr>
          <p:blipFill>
            <a:blip r:embed="rId6" cstate="print">
              <a:extLst>
                <a:ext uri="{28A0092B-C50C-407E-A947-70E740481C1C}">
                  <a14:useLocalDpi xmlns:a14="http://schemas.microsoft.com/office/drawing/2010/main" val="0"/>
                </a:ext>
              </a:extLst>
            </a:blip>
            <a:srcRect l="4158" r="4286" b="23328"/>
            <a:stretch>
              <a:fillRect/>
            </a:stretch>
          </p:blipFill>
          <p:spPr bwMode="auto">
            <a:xfrm>
              <a:off x="3517" y="9129"/>
              <a:ext cx="3084" cy="494"/>
            </a:xfrm>
            <a:prstGeom prst="rect">
              <a:avLst/>
            </a:prstGeom>
            <a:noFill/>
            <a:extLst>
              <a:ext uri="{909E8E84-426E-40DD-AFC4-6F175D3DCCD1}">
                <a14:hiddenFill xmlns:a14="http://schemas.microsoft.com/office/drawing/2010/main">
                  <a:solidFill>
                    <a:srgbClr val="FFFFFF"/>
                  </a:solidFill>
                </a14:hiddenFill>
              </a:ext>
            </a:extLst>
          </p:spPr>
        </p:pic>
        <p:sp>
          <p:nvSpPr>
            <p:cNvPr id="40" name="Text Box 26"/>
            <p:cNvSpPr txBox="1">
              <a:spLocks noChangeArrowheads="1"/>
            </p:cNvSpPr>
            <p:nvPr/>
          </p:nvSpPr>
          <p:spPr bwMode="auto">
            <a:xfrm>
              <a:off x="4682" y="9623"/>
              <a:ext cx="868" cy="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4-72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42" name="Group 21"/>
          <p:cNvGrpSpPr>
            <a:grpSpLocks noChangeAspect="1"/>
          </p:cNvGrpSpPr>
          <p:nvPr/>
        </p:nvGrpSpPr>
        <p:grpSpPr bwMode="auto">
          <a:xfrm>
            <a:off x="8892054" y="2608263"/>
            <a:ext cx="2142930" cy="1428262"/>
            <a:chOff x="3682" y="7425"/>
            <a:chExt cx="4328" cy="2885"/>
          </a:xfrm>
        </p:grpSpPr>
        <p:sp>
          <p:nvSpPr>
            <p:cNvPr id="44" name="AutoShape 24"/>
            <p:cNvSpPr>
              <a:spLocks noChangeAspect="1" noChangeArrowheads="1" noTextEdit="1"/>
            </p:cNvSpPr>
            <p:nvPr/>
          </p:nvSpPr>
          <p:spPr bwMode="auto">
            <a:xfrm>
              <a:off x="3682" y="7425"/>
              <a:ext cx="4328" cy="288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2311" name="Picture 23" descr="14"/>
            <p:cNvPicPr>
              <a:picLocks noChangeAspect="1" noChangeArrowheads="1"/>
            </p:cNvPicPr>
            <p:nvPr/>
          </p:nvPicPr>
          <p:blipFill>
            <a:blip r:embed="rId7">
              <a:extLst>
                <a:ext uri="{28A0092B-C50C-407E-A947-70E740481C1C}">
                  <a14:useLocalDpi xmlns:a14="http://schemas.microsoft.com/office/drawing/2010/main" val="0"/>
                </a:ext>
              </a:extLst>
            </a:blip>
            <a:srcRect l="5171" t="4504" r="12645" b="6128"/>
            <a:stretch>
              <a:fillRect/>
            </a:stretch>
          </p:blipFill>
          <p:spPr bwMode="auto">
            <a:xfrm>
              <a:off x="3682" y="7425"/>
              <a:ext cx="4328" cy="2490"/>
            </a:xfrm>
            <a:prstGeom prst="rect">
              <a:avLst/>
            </a:prstGeom>
            <a:noFill/>
            <a:extLst>
              <a:ext uri="{909E8E84-426E-40DD-AFC4-6F175D3DCCD1}">
                <a14:hiddenFill xmlns:a14="http://schemas.microsoft.com/office/drawing/2010/main">
                  <a:solidFill>
                    <a:srgbClr val="FFFFFF"/>
                  </a:solidFill>
                </a14:hiddenFill>
              </a:ext>
            </a:extLst>
          </p:spPr>
        </p:pic>
        <p:sp>
          <p:nvSpPr>
            <p:cNvPr id="45" name="Text Box 22"/>
            <p:cNvSpPr txBox="1">
              <a:spLocks noChangeArrowheads="1"/>
            </p:cNvSpPr>
            <p:nvPr/>
          </p:nvSpPr>
          <p:spPr bwMode="auto">
            <a:xfrm>
              <a:off x="5447" y="9915"/>
              <a:ext cx="868" cy="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4-73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46" name="Rectangle 33"/>
          <p:cNvSpPr>
            <a:spLocks noChangeArrowheads="1"/>
          </p:cNvSpPr>
          <p:nvPr/>
        </p:nvSpPr>
        <p:spPr bwMode="auto">
          <a:xfrm>
            <a:off x="152400" y="15240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7" name="Rectangle 35"/>
          <p:cNvSpPr>
            <a:spLocks noChangeArrowheads="1"/>
          </p:cNvSpPr>
          <p:nvPr/>
        </p:nvSpPr>
        <p:spPr bwMode="auto">
          <a:xfrm>
            <a:off x="152400" y="12477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8" name="Rectangle 37"/>
          <p:cNvSpPr>
            <a:spLocks noChangeArrowheads="1"/>
          </p:cNvSpPr>
          <p:nvPr/>
        </p:nvSpPr>
        <p:spPr bwMode="auto">
          <a:xfrm>
            <a:off x="152400" y="19002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9" name="Rectangle 39"/>
          <p:cNvSpPr>
            <a:spLocks noChangeArrowheads="1"/>
          </p:cNvSpPr>
          <p:nvPr/>
        </p:nvSpPr>
        <p:spPr bwMode="auto">
          <a:xfrm>
            <a:off x="152400" y="40132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11304" name="Group 44"/>
          <p:cNvGrpSpPr>
            <a:grpSpLocks noChangeAspect="1"/>
          </p:cNvGrpSpPr>
          <p:nvPr/>
        </p:nvGrpSpPr>
        <p:grpSpPr bwMode="auto">
          <a:xfrm>
            <a:off x="6312820" y="4239943"/>
            <a:ext cx="1423831" cy="1167033"/>
            <a:chOff x="2484" y="8507"/>
            <a:chExt cx="2426" cy="1988"/>
          </a:xfrm>
        </p:grpSpPr>
        <p:sp>
          <p:nvSpPr>
            <p:cNvPr id="11305" name="AutoShape 47"/>
            <p:cNvSpPr>
              <a:spLocks noChangeAspect="1" noChangeArrowheads="1" noTextEdit="1"/>
            </p:cNvSpPr>
            <p:nvPr/>
          </p:nvSpPr>
          <p:spPr bwMode="auto">
            <a:xfrm>
              <a:off x="2484" y="8507"/>
              <a:ext cx="2426" cy="19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307" name="Text Box 46"/>
            <p:cNvSpPr txBox="1">
              <a:spLocks noChangeArrowheads="1"/>
            </p:cNvSpPr>
            <p:nvPr/>
          </p:nvSpPr>
          <p:spPr bwMode="auto">
            <a:xfrm>
              <a:off x="3199" y="10099"/>
              <a:ext cx="868"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4-74</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12333" name="Picture 45" descr="15"/>
            <p:cNvPicPr>
              <a:picLocks noChangeAspect="1" noChangeArrowheads="1"/>
            </p:cNvPicPr>
            <p:nvPr/>
          </p:nvPicPr>
          <p:blipFill>
            <a:blip r:embed="rId8">
              <a:extLst>
                <a:ext uri="{28A0092B-C50C-407E-A947-70E740481C1C}">
                  <a14:useLocalDpi xmlns:a14="http://schemas.microsoft.com/office/drawing/2010/main" val="0"/>
                </a:ext>
              </a:extLst>
            </a:blip>
            <a:srcRect l="13660" t="7390" r="19844" b="6699"/>
            <a:stretch>
              <a:fillRect/>
            </a:stretch>
          </p:blipFill>
          <p:spPr bwMode="auto">
            <a:xfrm>
              <a:off x="2710" y="8507"/>
              <a:ext cx="1869" cy="15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308" name="Group 40"/>
          <p:cNvGrpSpPr>
            <a:grpSpLocks noChangeAspect="1"/>
          </p:cNvGrpSpPr>
          <p:nvPr/>
        </p:nvGrpSpPr>
        <p:grpSpPr bwMode="auto">
          <a:xfrm>
            <a:off x="7630201" y="4102606"/>
            <a:ext cx="999594" cy="1315636"/>
            <a:chOff x="4146" y="1599"/>
            <a:chExt cx="3107" cy="4089"/>
          </a:xfrm>
        </p:grpSpPr>
        <p:sp>
          <p:nvSpPr>
            <p:cNvPr id="11309" name="AutoShape 43"/>
            <p:cNvSpPr>
              <a:spLocks noChangeAspect="1" noChangeArrowheads="1" noTextEdit="1"/>
            </p:cNvSpPr>
            <p:nvPr/>
          </p:nvSpPr>
          <p:spPr bwMode="auto">
            <a:xfrm>
              <a:off x="4146" y="1599"/>
              <a:ext cx="3107" cy="408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310" name="Text Box 42"/>
            <p:cNvSpPr txBox="1">
              <a:spLocks noChangeArrowheads="1"/>
            </p:cNvSpPr>
            <p:nvPr/>
          </p:nvSpPr>
          <p:spPr bwMode="auto">
            <a:xfrm>
              <a:off x="5153" y="5182"/>
              <a:ext cx="1002" cy="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4-75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12329" name="Picture 41" descr="16"/>
            <p:cNvPicPr>
              <a:picLocks noChangeAspect="1" noChangeArrowheads="1"/>
            </p:cNvPicPr>
            <p:nvPr/>
          </p:nvPicPr>
          <p:blipFill>
            <a:blip r:embed="rId9" cstate="print">
              <a:extLst>
                <a:ext uri="{28A0092B-C50C-407E-A947-70E740481C1C}">
                  <a14:useLocalDpi xmlns:a14="http://schemas.microsoft.com/office/drawing/2010/main" val="0"/>
                </a:ext>
              </a:extLst>
            </a:blip>
            <a:srcRect l="3960" r="1466" b="25182"/>
            <a:stretch>
              <a:fillRect/>
            </a:stretch>
          </p:blipFill>
          <p:spPr bwMode="auto">
            <a:xfrm>
              <a:off x="4661" y="1678"/>
              <a:ext cx="2001" cy="3554"/>
            </a:xfrm>
            <a:prstGeom prst="rect">
              <a:avLst/>
            </a:prstGeom>
            <a:noFill/>
            <a:extLst>
              <a:ext uri="{909E8E84-426E-40DD-AFC4-6F175D3DCCD1}">
                <a14:hiddenFill xmlns:a14="http://schemas.microsoft.com/office/drawing/2010/main">
                  <a:solidFill>
                    <a:srgbClr val="FFFFFF"/>
                  </a:solidFill>
                </a14:hiddenFill>
              </a:ext>
            </a:extLst>
          </p:spPr>
        </p:pic>
      </p:grpSp>
      <p:sp>
        <p:nvSpPr>
          <p:cNvPr id="11311" name="Rectangle 48"/>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312" name="Rectangle 50"/>
          <p:cNvSpPr>
            <a:spLocks noChangeArrowheads="1"/>
          </p:cNvSpPr>
          <p:nvPr/>
        </p:nvSpPr>
        <p:spPr bwMode="auto">
          <a:xfrm>
            <a:off x="0" y="19145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1314" name="Group 56"/>
          <p:cNvGrpSpPr>
            <a:grpSpLocks noChangeAspect="1"/>
          </p:cNvGrpSpPr>
          <p:nvPr/>
        </p:nvGrpSpPr>
        <p:grpSpPr bwMode="auto">
          <a:xfrm>
            <a:off x="8557435" y="4222044"/>
            <a:ext cx="1384591" cy="1296042"/>
            <a:chOff x="2454" y="5236"/>
            <a:chExt cx="2237" cy="2093"/>
          </a:xfrm>
        </p:grpSpPr>
        <p:sp>
          <p:nvSpPr>
            <p:cNvPr id="11315" name="AutoShape 59"/>
            <p:cNvSpPr>
              <a:spLocks noChangeAspect="1" noChangeArrowheads="1" noTextEdit="1"/>
            </p:cNvSpPr>
            <p:nvPr/>
          </p:nvSpPr>
          <p:spPr bwMode="auto">
            <a:xfrm>
              <a:off x="2454" y="5236"/>
              <a:ext cx="2237" cy="209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2346" name="Picture 58" descr="17"/>
            <p:cNvPicPr>
              <a:picLocks noChangeAspect="1" noChangeArrowheads="1"/>
            </p:cNvPicPr>
            <p:nvPr/>
          </p:nvPicPr>
          <p:blipFill>
            <a:blip r:embed="rId10">
              <a:extLst>
                <a:ext uri="{28A0092B-C50C-407E-A947-70E740481C1C}">
                  <a14:useLocalDpi xmlns:a14="http://schemas.microsoft.com/office/drawing/2010/main" val="0"/>
                </a:ext>
              </a:extLst>
            </a:blip>
            <a:srcRect l="14784" t="10010" r="14511" b="10518"/>
            <a:stretch>
              <a:fillRect/>
            </a:stretch>
          </p:blipFill>
          <p:spPr bwMode="auto">
            <a:xfrm>
              <a:off x="2454" y="5236"/>
              <a:ext cx="2237" cy="1698"/>
            </a:xfrm>
            <a:prstGeom prst="rect">
              <a:avLst/>
            </a:prstGeom>
            <a:noFill/>
            <a:extLst>
              <a:ext uri="{909E8E84-426E-40DD-AFC4-6F175D3DCCD1}">
                <a14:hiddenFill xmlns:a14="http://schemas.microsoft.com/office/drawing/2010/main">
                  <a:solidFill>
                    <a:srgbClr val="FFFFFF"/>
                  </a:solidFill>
                </a14:hiddenFill>
              </a:ext>
            </a:extLst>
          </p:spPr>
        </p:pic>
        <p:sp>
          <p:nvSpPr>
            <p:cNvPr id="11316" name="Text Box 57"/>
            <p:cNvSpPr txBox="1">
              <a:spLocks noChangeArrowheads="1"/>
            </p:cNvSpPr>
            <p:nvPr/>
          </p:nvSpPr>
          <p:spPr bwMode="auto">
            <a:xfrm>
              <a:off x="3075" y="6934"/>
              <a:ext cx="868" cy="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4-76</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1318" name="Group 52"/>
          <p:cNvGrpSpPr>
            <a:grpSpLocks noChangeAspect="1"/>
          </p:cNvGrpSpPr>
          <p:nvPr/>
        </p:nvGrpSpPr>
        <p:grpSpPr bwMode="auto">
          <a:xfrm>
            <a:off x="10224025" y="4222044"/>
            <a:ext cx="1558449" cy="1414462"/>
            <a:chOff x="4449" y="5961"/>
            <a:chExt cx="2791" cy="2534"/>
          </a:xfrm>
        </p:grpSpPr>
        <p:sp>
          <p:nvSpPr>
            <p:cNvPr id="11319" name="AutoShape 55"/>
            <p:cNvSpPr>
              <a:spLocks noChangeAspect="1" noChangeArrowheads="1" noTextEdit="1"/>
            </p:cNvSpPr>
            <p:nvPr/>
          </p:nvSpPr>
          <p:spPr bwMode="auto">
            <a:xfrm>
              <a:off x="4449" y="5961"/>
              <a:ext cx="2791" cy="253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2342" name="Picture 54" descr="1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49" y="5961"/>
              <a:ext cx="2791" cy="2138"/>
            </a:xfrm>
            <a:prstGeom prst="rect">
              <a:avLst/>
            </a:prstGeom>
            <a:noFill/>
            <a:extLst>
              <a:ext uri="{909E8E84-426E-40DD-AFC4-6F175D3DCCD1}">
                <a14:hiddenFill xmlns:a14="http://schemas.microsoft.com/office/drawing/2010/main">
                  <a:solidFill>
                    <a:srgbClr val="FFFFFF"/>
                  </a:solidFill>
                </a14:hiddenFill>
              </a:ext>
            </a:extLst>
          </p:spPr>
        </p:pic>
        <p:sp>
          <p:nvSpPr>
            <p:cNvPr id="11320" name="Text Box 53"/>
            <p:cNvSpPr txBox="1">
              <a:spLocks noChangeArrowheads="1"/>
            </p:cNvSpPr>
            <p:nvPr/>
          </p:nvSpPr>
          <p:spPr bwMode="auto">
            <a:xfrm>
              <a:off x="5446" y="8099"/>
              <a:ext cx="868"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4-77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1322" name="Rectangle 60"/>
          <p:cNvSpPr>
            <a:spLocks noChangeArrowheads="1"/>
          </p:cNvSpPr>
          <p:nvPr/>
        </p:nvSpPr>
        <p:spPr bwMode="auto">
          <a:xfrm>
            <a:off x="152400" y="15240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323" name="Rectangle 62"/>
          <p:cNvSpPr>
            <a:spLocks noChangeArrowheads="1"/>
          </p:cNvSpPr>
          <p:nvPr/>
        </p:nvSpPr>
        <p:spPr bwMode="auto">
          <a:xfrm>
            <a:off x="152400" y="21431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324" name="Rectangle 64"/>
          <p:cNvSpPr>
            <a:spLocks noChangeArrowheads="1"/>
          </p:cNvSpPr>
          <p:nvPr/>
        </p:nvSpPr>
        <p:spPr bwMode="auto">
          <a:xfrm>
            <a:off x="152400" y="399891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371764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en-US" altLang="zh-CN" sz="1100" b="1" kern="0" dirty="0" err="1">
                <a:latin typeface="微软雅黑" pitchFamily="34" charset="-122"/>
                <a:ea typeface="微软雅黑" pitchFamily="34" charset="-122"/>
              </a:rPr>
              <a:t>Coreldraw</a:t>
            </a:r>
            <a:r>
              <a:rPr lang="en-US" altLang="zh-CN" sz="1100" b="1" kern="0" dirty="0">
                <a:latin typeface="微软雅黑" pitchFamily="34" charset="-122"/>
                <a:ea typeface="微软雅黑" pitchFamily="34" charset="-122"/>
              </a:rPr>
              <a:t> X7</a:t>
            </a:r>
            <a:r>
              <a:rPr lang="zh-CN" altLang="en-US" sz="1100" b="1" kern="0" dirty="0">
                <a:latin typeface="微软雅黑" pitchFamily="34" charset="-122"/>
                <a:ea typeface="微软雅黑" pitchFamily="34" charset="-122"/>
              </a:rPr>
              <a:t>简介</a:t>
            </a: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zh-CN" sz="1100" dirty="0" smtClean="0"/>
              <a:t>绘制</a:t>
            </a:r>
            <a:r>
              <a:rPr lang="zh-CN" altLang="en-US" sz="1100" dirty="0" smtClean="0"/>
              <a:t>棒棒糖</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项目四</a:t>
            </a:r>
            <a:endParaRPr lang="zh-CN" altLang="en-US" b="1" dirty="0">
              <a:solidFill>
                <a:schemeClr val="bg1"/>
              </a:solidFill>
            </a:endParaRPr>
          </a:p>
        </p:txBody>
      </p:sp>
      <p:sp>
        <p:nvSpPr>
          <p:cNvPr id="10" name="TextBox 9"/>
          <p:cNvSpPr txBox="1"/>
          <p:nvPr/>
        </p:nvSpPr>
        <p:spPr>
          <a:xfrm>
            <a:off x="4154959" y="980728"/>
            <a:ext cx="3670530" cy="307777"/>
          </a:xfrm>
          <a:prstGeom prst="rect">
            <a:avLst/>
          </a:prstGeom>
          <a:noFill/>
        </p:spPr>
        <p:txBody>
          <a:bodyPr wrap="square" rtlCol="0">
            <a:spAutoFit/>
          </a:bodyPr>
          <a:lstStyle/>
          <a:p>
            <a:r>
              <a:rPr lang="zh-CN" altLang="en-US" sz="1400" b="1" dirty="0" smtClean="0"/>
              <a:t>第四节  、</a:t>
            </a:r>
            <a:r>
              <a:rPr lang="zh-CN" altLang="zh-CN" sz="1400" b="1" dirty="0" smtClean="0"/>
              <a:t>课堂</a:t>
            </a:r>
            <a:r>
              <a:rPr lang="zh-CN" altLang="zh-CN" sz="1400" b="1" dirty="0"/>
              <a:t>练习——绘制棒棒糖</a:t>
            </a:r>
          </a:p>
        </p:txBody>
      </p:sp>
      <p:sp>
        <p:nvSpPr>
          <p:cNvPr id="7" name="TextBox 6"/>
          <p:cNvSpPr txBox="1"/>
          <p:nvPr/>
        </p:nvSpPr>
        <p:spPr>
          <a:xfrm>
            <a:off x="2681013" y="1628800"/>
            <a:ext cx="5477046" cy="1200329"/>
          </a:xfrm>
          <a:prstGeom prst="rect">
            <a:avLst/>
          </a:prstGeom>
          <a:noFill/>
        </p:spPr>
        <p:txBody>
          <a:bodyPr wrap="square" rtlCol="0">
            <a:spAutoFit/>
          </a:bodyPr>
          <a:lstStyle/>
          <a:p>
            <a:r>
              <a:rPr lang="zh-CN" altLang="zh-CN" dirty="0"/>
              <a:t>案例提示：使用“步长和重复”、“交互式渐变”、“椭圆形工具”、“矩形工具”、“造型”、“透明度工具”等完成棒棒糖绘制，如图</a:t>
            </a:r>
            <a:r>
              <a:rPr lang="en-US" altLang="zh-CN" dirty="0"/>
              <a:t>4-103</a:t>
            </a:r>
            <a:r>
              <a:rPr lang="zh-CN" altLang="zh-CN" dirty="0"/>
              <a:t>所示。</a:t>
            </a:r>
          </a:p>
          <a:p>
            <a:endParaRPr lang="zh-CN" altLang="en-US" dirty="0"/>
          </a:p>
        </p:txBody>
      </p:sp>
      <p:sp>
        <p:nvSpPr>
          <p:cNvPr id="11" name="Rectangle 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12" name="Group 1"/>
          <p:cNvGrpSpPr>
            <a:grpSpLocks noChangeAspect="1"/>
          </p:cNvGrpSpPr>
          <p:nvPr/>
        </p:nvGrpSpPr>
        <p:grpSpPr bwMode="auto">
          <a:xfrm>
            <a:off x="3735199" y="3717032"/>
            <a:ext cx="3368675" cy="2139950"/>
            <a:chOff x="4032" y="2091"/>
            <a:chExt cx="4599" cy="2921"/>
          </a:xfrm>
        </p:grpSpPr>
        <p:sp>
          <p:nvSpPr>
            <p:cNvPr id="13" name="AutoShape 4"/>
            <p:cNvSpPr>
              <a:spLocks noChangeAspect="1" noChangeArrowheads="1" noTextEdit="1"/>
            </p:cNvSpPr>
            <p:nvPr/>
          </p:nvSpPr>
          <p:spPr bwMode="auto">
            <a:xfrm>
              <a:off x="4032" y="2091"/>
              <a:ext cx="4599" cy="29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3315" name="Picture 3" descr="课堂练习"/>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 y="2091"/>
              <a:ext cx="4599" cy="2578"/>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2"/>
            <p:cNvSpPr txBox="1">
              <a:spLocks noChangeArrowheads="1"/>
            </p:cNvSpPr>
            <p:nvPr/>
          </p:nvSpPr>
          <p:spPr bwMode="auto">
            <a:xfrm>
              <a:off x="5886" y="4669"/>
              <a:ext cx="1009"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4-103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5" name="Rectangle 7"/>
          <p:cNvSpPr>
            <a:spLocks noChangeArrowheads="1"/>
          </p:cNvSpPr>
          <p:nvPr/>
        </p:nvSpPr>
        <p:spPr bwMode="auto">
          <a:xfrm>
            <a:off x="0" y="25971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631349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en-US" altLang="zh-CN" sz="1100" b="1" kern="0" dirty="0" err="1">
                <a:latin typeface="微软雅黑" pitchFamily="34" charset="-122"/>
                <a:ea typeface="微软雅黑" pitchFamily="34" charset="-122"/>
              </a:rPr>
              <a:t>Coreldraw</a:t>
            </a:r>
            <a:r>
              <a:rPr lang="en-US" altLang="zh-CN" sz="1100" b="1" kern="0" dirty="0">
                <a:latin typeface="微软雅黑" pitchFamily="34" charset="-122"/>
                <a:ea typeface="微软雅黑" pitchFamily="34" charset="-122"/>
              </a:rPr>
              <a:t> X7</a:t>
            </a:r>
            <a:r>
              <a:rPr lang="zh-CN" altLang="en-US" sz="1100" b="1" kern="0" dirty="0">
                <a:latin typeface="微软雅黑" pitchFamily="34" charset="-122"/>
                <a:ea typeface="微软雅黑" pitchFamily="34" charset="-122"/>
              </a:rPr>
              <a:t>简介</a:t>
            </a: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zh-CN" sz="1100" dirty="0" smtClean="0"/>
              <a:t>绘制</a:t>
            </a:r>
            <a:r>
              <a:rPr lang="zh-CN" altLang="en-US" sz="1100" dirty="0" smtClean="0"/>
              <a:t>棒棒糖</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项目四</a:t>
            </a:r>
            <a:endParaRPr lang="zh-CN" altLang="en-US" b="1" dirty="0">
              <a:solidFill>
                <a:schemeClr val="bg1"/>
              </a:solidFill>
            </a:endParaRPr>
          </a:p>
        </p:txBody>
      </p:sp>
      <p:sp>
        <p:nvSpPr>
          <p:cNvPr id="10" name="TextBox 9"/>
          <p:cNvSpPr txBox="1"/>
          <p:nvPr/>
        </p:nvSpPr>
        <p:spPr>
          <a:xfrm>
            <a:off x="4154959" y="980728"/>
            <a:ext cx="3670530" cy="307777"/>
          </a:xfrm>
          <a:prstGeom prst="rect">
            <a:avLst/>
          </a:prstGeom>
          <a:noFill/>
        </p:spPr>
        <p:txBody>
          <a:bodyPr wrap="square" rtlCol="0">
            <a:spAutoFit/>
          </a:bodyPr>
          <a:lstStyle/>
          <a:p>
            <a:r>
              <a:rPr lang="zh-CN" altLang="en-US" sz="1400" b="1" dirty="0" smtClean="0"/>
              <a:t>第五节  、</a:t>
            </a:r>
            <a:r>
              <a:rPr lang="zh-CN" altLang="zh-CN" sz="1400" b="1" dirty="0" smtClean="0"/>
              <a:t>课堂</a:t>
            </a:r>
            <a:r>
              <a:rPr lang="zh-CN" altLang="zh-CN" sz="1400" b="1" dirty="0"/>
              <a:t>练习——</a:t>
            </a:r>
            <a:r>
              <a:rPr lang="zh-CN" altLang="zh-CN" sz="1400" b="1" dirty="0" smtClean="0"/>
              <a:t>绘制</a:t>
            </a:r>
            <a:r>
              <a:rPr lang="zh-CN" altLang="zh-CN" sz="1400" b="1" dirty="0"/>
              <a:t>电池图标</a:t>
            </a:r>
          </a:p>
        </p:txBody>
      </p:sp>
      <p:sp>
        <p:nvSpPr>
          <p:cNvPr id="7" name="TextBox 6"/>
          <p:cNvSpPr txBox="1"/>
          <p:nvPr/>
        </p:nvSpPr>
        <p:spPr>
          <a:xfrm>
            <a:off x="803190" y="1288505"/>
            <a:ext cx="11305256" cy="3108543"/>
          </a:xfrm>
          <a:prstGeom prst="rect">
            <a:avLst/>
          </a:prstGeom>
          <a:noFill/>
        </p:spPr>
        <p:txBody>
          <a:bodyPr wrap="square" rtlCol="0">
            <a:spAutoFit/>
          </a:bodyPr>
          <a:lstStyle/>
          <a:p>
            <a:r>
              <a:rPr lang="zh-CN" altLang="zh-CN" sz="1400" dirty="0"/>
              <a:t>一、填空题</a:t>
            </a:r>
          </a:p>
          <a:p>
            <a:r>
              <a:rPr lang="en-US" altLang="zh-CN" sz="1400" dirty="0"/>
              <a:t>1</a:t>
            </a:r>
            <a:r>
              <a:rPr lang="zh-CN" altLang="zh-CN" sz="1400" dirty="0"/>
              <a:t>、渐变填充有线型填充、</a:t>
            </a:r>
            <a:r>
              <a:rPr lang="en-US" altLang="zh-CN" sz="1400" dirty="0"/>
              <a:t>__________</a:t>
            </a:r>
            <a:r>
              <a:rPr lang="zh-CN" altLang="zh-CN" sz="1400" dirty="0"/>
              <a:t>、圆锥和方形四种填充模式。</a:t>
            </a:r>
          </a:p>
          <a:p>
            <a:r>
              <a:rPr lang="en-US" altLang="zh-CN" sz="1400" dirty="0"/>
              <a:t>2</a:t>
            </a:r>
            <a:r>
              <a:rPr lang="zh-CN" altLang="zh-CN" sz="1400" dirty="0"/>
              <a:t>、“双色图案填充”是由前景色和</a:t>
            </a:r>
            <a:r>
              <a:rPr lang="en-US" altLang="zh-CN" sz="1400" dirty="0"/>
              <a:t>__________</a:t>
            </a:r>
            <a:r>
              <a:rPr lang="zh-CN" altLang="zh-CN" sz="1400" dirty="0"/>
              <a:t>组成的简单图案。</a:t>
            </a:r>
          </a:p>
          <a:p>
            <a:r>
              <a:rPr lang="en-US" altLang="zh-CN" sz="1400" dirty="0"/>
              <a:t>3</a:t>
            </a:r>
            <a:r>
              <a:rPr lang="zh-CN" altLang="zh-CN" sz="1400" dirty="0"/>
              <a:t>、在</a:t>
            </a:r>
            <a:r>
              <a:rPr lang="en-US" altLang="zh-CN" sz="1400" dirty="0" err="1"/>
              <a:t>CorelDRAW</a:t>
            </a:r>
            <a:r>
              <a:rPr lang="en-US" altLang="zh-CN" sz="1400" dirty="0"/>
              <a:t> X7</a:t>
            </a:r>
            <a:r>
              <a:rPr lang="zh-CN" altLang="zh-CN" sz="1400" dirty="0"/>
              <a:t>中，常用的颜色模式有</a:t>
            </a:r>
            <a:r>
              <a:rPr lang="en-US" altLang="zh-CN" sz="1400" dirty="0"/>
              <a:t>__________</a:t>
            </a:r>
            <a:r>
              <a:rPr lang="zh-CN" altLang="zh-CN" sz="1400" dirty="0"/>
              <a:t>模式、</a:t>
            </a:r>
            <a:r>
              <a:rPr lang="en-US" altLang="zh-CN" sz="1400" dirty="0"/>
              <a:t>__________</a:t>
            </a:r>
            <a:r>
              <a:rPr lang="zh-CN" altLang="zh-CN" sz="1400" dirty="0"/>
              <a:t>模式、</a:t>
            </a:r>
            <a:r>
              <a:rPr lang="en-US" altLang="zh-CN" sz="1400" dirty="0"/>
              <a:t>HSB</a:t>
            </a:r>
            <a:r>
              <a:rPr lang="zh-CN" altLang="zh-CN" sz="1400" dirty="0"/>
              <a:t>模式和</a:t>
            </a:r>
            <a:r>
              <a:rPr lang="en-US" altLang="zh-CN" sz="1400" dirty="0"/>
              <a:t>Lab</a:t>
            </a:r>
            <a:r>
              <a:rPr lang="zh-CN" altLang="zh-CN" sz="1400" dirty="0"/>
              <a:t>模式。</a:t>
            </a:r>
          </a:p>
          <a:p>
            <a:r>
              <a:rPr lang="zh-CN" altLang="zh-CN" sz="1400" dirty="0"/>
              <a:t>二、选择题</a:t>
            </a:r>
          </a:p>
          <a:p>
            <a:r>
              <a:rPr lang="en-US" altLang="zh-CN" sz="1400" dirty="0"/>
              <a:t>1</a:t>
            </a:r>
            <a:r>
              <a:rPr lang="zh-CN" altLang="zh-CN" sz="1400" dirty="0"/>
              <a:t>、在使用“渐变填充”时，当选用“双色”时，填充色可以由</a:t>
            </a:r>
            <a:r>
              <a:rPr lang="en-US" altLang="zh-CN" sz="1400" dirty="0"/>
              <a:t>_____</a:t>
            </a:r>
            <a:r>
              <a:rPr lang="zh-CN" altLang="zh-CN" sz="1400" dirty="0"/>
              <a:t>颜色变换到另一种颜色。</a:t>
            </a:r>
          </a:p>
          <a:p>
            <a:r>
              <a:rPr lang="en-US" altLang="zh-CN" sz="1400" dirty="0"/>
              <a:t>A</a:t>
            </a:r>
            <a:r>
              <a:rPr lang="zh-CN" altLang="zh-CN" sz="1400" dirty="0"/>
              <a:t>、一种</a:t>
            </a:r>
            <a:r>
              <a:rPr lang="en-US" altLang="zh-CN" sz="1400" dirty="0"/>
              <a:t>              B</a:t>
            </a:r>
            <a:r>
              <a:rPr lang="zh-CN" altLang="zh-CN" sz="1400" dirty="0"/>
              <a:t>、两种</a:t>
            </a:r>
            <a:r>
              <a:rPr lang="en-US" altLang="zh-CN" sz="1400" dirty="0"/>
              <a:t>              C</a:t>
            </a:r>
            <a:r>
              <a:rPr lang="zh-CN" altLang="zh-CN" sz="1400" dirty="0"/>
              <a:t>、三种</a:t>
            </a:r>
            <a:r>
              <a:rPr lang="en-US" altLang="zh-CN" sz="1400" dirty="0"/>
              <a:t>              D</a:t>
            </a:r>
            <a:r>
              <a:rPr lang="zh-CN" altLang="zh-CN" sz="1400" dirty="0"/>
              <a:t>、四种</a:t>
            </a:r>
          </a:p>
          <a:p>
            <a:r>
              <a:rPr lang="en-US" altLang="zh-CN" sz="1400" dirty="0"/>
              <a:t>2</a:t>
            </a:r>
            <a:r>
              <a:rPr lang="zh-CN" altLang="zh-CN" sz="1400" dirty="0"/>
              <a:t>、“图样填充”是使用预先生成的图案填充所选的对象。它包括“</a:t>
            </a:r>
            <a:r>
              <a:rPr lang="en-US" altLang="zh-CN" sz="1400" dirty="0"/>
              <a:t>_____</a:t>
            </a:r>
            <a:r>
              <a:rPr lang="zh-CN" altLang="zh-CN" sz="1400" dirty="0"/>
              <a:t>”、“全色图案填充”和“位图图案填充”</a:t>
            </a:r>
          </a:p>
          <a:p>
            <a:r>
              <a:rPr lang="en-US" altLang="zh-CN" sz="1400" dirty="0"/>
              <a:t>A</a:t>
            </a:r>
            <a:r>
              <a:rPr lang="zh-CN" altLang="zh-CN" sz="1400" dirty="0"/>
              <a:t>、红颜色填充</a:t>
            </a:r>
            <a:r>
              <a:rPr lang="en-US" altLang="zh-CN" sz="1400" dirty="0"/>
              <a:t>        B</a:t>
            </a:r>
            <a:r>
              <a:rPr lang="zh-CN" altLang="zh-CN" sz="1400" dirty="0"/>
              <a:t>、黄颜色填充</a:t>
            </a:r>
            <a:r>
              <a:rPr lang="en-US" altLang="zh-CN" sz="1400" dirty="0"/>
              <a:t>        C</a:t>
            </a:r>
            <a:r>
              <a:rPr lang="zh-CN" altLang="zh-CN" sz="1400" dirty="0"/>
              <a:t>、双色图案填充</a:t>
            </a:r>
            <a:r>
              <a:rPr lang="en-US" altLang="zh-CN" sz="1400" dirty="0"/>
              <a:t>      D</a:t>
            </a:r>
            <a:r>
              <a:rPr lang="zh-CN" altLang="zh-CN" sz="1400" dirty="0"/>
              <a:t>、蓝颜色填充</a:t>
            </a:r>
          </a:p>
          <a:p>
            <a:r>
              <a:rPr lang="en-US" altLang="zh-CN" sz="1400" dirty="0"/>
              <a:t>3</a:t>
            </a:r>
            <a:r>
              <a:rPr lang="zh-CN" altLang="zh-CN" sz="1400" dirty="0"/>
              <a:t>、</a:t>
            </a:r>
            <a:r>
              <a:rPr lang="en-US" altLang="zh-CN" sz="1400" dirty="0"/>
              <a:t>_____</a:t>
            </a:r>
            <a:r>
              <a:rPr lang="zh-CN" altLang="zh-CN" sz="1400" dirty="0"/>
              <a:t>被公认为标准颜色模式。</a:t>
            </a:r>
          </a:p>
          <a:p>
            <a:r>
              <a:rPr lang="en-US" altLang="zh-CN" sz="1400" dirty="0"/>
              <a:t>A</a:t>
            </a:r>
            <a:r>
              <a:rPr lang="zh-CN" altLang="zh-CN" sz="1400" dirty="0"/>
              <a:t>、</a:t>
            </a:r>
            <a:r>
              <a:rPr lang="en-US" altLang="zh-CN" sz="1400" dirty="0"/>
              <a:t>HSB</a:t>
            </a:r>
            <a:r>
              <a:rPr lang="zh-CN" altLang="zh-CN" sz="1400" dirty="0"/>
              <a:t>模式</a:t>
            </a:r>
            <a:r>
              <a:rPr lang="en-US" altLang="zh-CN" sz="1400" dirty="0"/>
              <a:t>           B</a:t>
            </a:r>
            <a:r>
              <a:rPr lang="zh-CN" altLang="zh-CN" sz="1400" dirty="0"/>
              <a:t>、</a:t>
            </a:r>
            <a:r>
              <a:rPr lang="en-US" altLang="zh-CN" sz="1400" dirty="0"/>
              <a:t>Lab</a:t>
            </a:r>
            <a:r>
              <a:rPr lang="zh-CN" altLang="zh-CN" sz="1400" dirty="0"/>
              <a:t>模式</a:t>
            </a:r>
            <a:r>
              <a:rPr lang="en-US" altLang="zh-CN" sz="1400" dirty="0"/>
              <a:t>          C</a:t>
            </a:r>
            <a:r>
              <a:rPr lang="zh-CN" altLang="zh-CN" sz="1400" dirty="0"/>
              <a:t>、</a:t>
            </a:r>
            <a:r>
              <a:rPr lang="en-US" altLang="zh-CN" sz="1400" dirty="0"/>
              <a:t>CMYK</a:t>
            </a:r>
            <a:r>
              <a:rPr lang="zh-CN" altLang="zh-CN" sz="1400" dirty="0"/>
              <a:t>模式</a:t>
            </a:r>
            <a:r>
              <a:rPr lang="en-US" altLang="zh-CN" sz="1400" dirty="0"/>
              <a:t>         D</a:t>
            </a:r>
            <a:r>
              <a:rPr lang="zh-CN" altLang="zh-CN" sz="1400" dirty="0"/>
              <a:t>、</a:t>
            </a:r>
            <a:r>
              <a:rPr lang="en-US" altLang="zh-CN" sz="1400" dirty="0"/>
              <a:t>RGB</a:t>
            </a:r>
            <a:r>
              <a:rPr lang="zh-CN" altLang="zh-CN" sz="1400" dirty="0"/>
              <a:t>模式</a:t>
            </a:r>
          </a:p>
          <a:p>
            <a:r>
              <a:rPr lang="zh-CN" altLang="zh-CN" sz="1400" dirty="0"/>
              <a:t>三、操作题</a:t>
            </a:r>
          </a:p>
          <a:p>
            <a:r>
              <a:rPr lang="zh-CN" altLang="zh-CN" sz="1400" dirty="0"/>
              <a:t>制作“电池图标”，如图</a:t>
            </a:r>
            <a:r>
              <a:rPr lang="en-US" altLang="zh-CN" sz="1400" dirty="0"/>
              <a:t>4-104</a:t>
            </a:r>
            <a:r>
              <a:rPr lang="zh-CN" altLang="zh-CN" sz="1400" dirty="0"/>
              <a:t>所示：（提示：使用“步长和重复”、“交互式渐变”、“圆角”、“矩形工具”、“透明度工具”等完成电池图标绘制。）</a:t>
            </a:r>
          </a:p>
        </p:txBody>
      </p:sp>
      <p:sp>
        <p:nvSpPr>
          <p:cNvPr id="11" name="Rectangle 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 name="Rectangle 7"/>
          <p:cNvSpPr>
            <a:spLocks noChangeArrowheads="1"/>
          </p:cNvSpPr>
          <p:nvPr/>
        </p:nvSpPr>
        <p:spPr bwMode="auto">
          <a:xfrm>
            <a:off x="0" y="25971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 name="Rectangle 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17" name="Group 1"/>
          <p:cNvGrpSpPr>
            <a:grpSpLocks noChangeAspect="1"/>
          </p:cNvGrpSpPr>
          <p:nvPr/>
        </p:nvGrpSpPr>
        <p:grpSpPr bwMode="auto">
          <a:xfrm>
            <a:off x="4514999" y="4653136"/>
            <a:ext cx="1787525" cy="1957388"/>
            <a:chOff x="4930" y="12055"/>
            <a:chExt cx="2441" cy="2671"/>
          </a:xfrm>
        </p:grpSpPr>
        <p:sp>
          <p:nvSpPr>
            <p:cNvPr id="18" name="AutoShape 4"/>
            <p:cNvSpPr>
              <a:spLocks noChangeAspect="1" noChangeArrowheads="1" noTextEdit="1"/>
            </p:cNvSpPr>
            <p:nvPr/>
          </p:nvSpPr>
          <p:spPr bwMode="auto">
            <a:xfrm>
              <a:off x="4930" y="12055"/>
              <a:ext cx="2441" cy="267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4339" name="Picture 3" descr="电池"/>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0" y="12055"/>
              <a:ext cx="2441" cy="2327"/>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2"/>
            <p:cNvSpPr txBox="1">
              <a:spLocks noChangeArrowheads="1"/>
            </p:cNvSpPr>
            <p:nvPr/>
          </p:nvSpPr>
          <p:spPr bwMode="auto">
            <a:xfrm>
              <a:off x="5706" y="14382"/>
              <a:ext cx="1009"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4-104</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0" name="Rectangle 7"/>
          <p:cNvSpPr>
            <a:spLocks noChangeArrowheads="1"/>
          </p:cNvSpPr>
          <p:nvPr/>
        </p:nvSpPr>
        <p:spPr bwMode="auto">
          <a:xfrm>
            <a:off x="0" y="241458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755624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en-US" altLang="zh-CN" sz="1100" b="1" kern="0" dirty="0" err="1">
                <a:latin typeface="微软雅黑" pitchFamily="34" charset="-122"/>
                <a:ea typeface="微软雅黑" pitchFamily="34" charset="-122"/>
              </a:rPr>
              <a:t>Coreldraw</a:t>
            </a:r>
            <a:r>
              <a:rPr lang="en-US" altLang="zh-CN" sz="1100" b="1" kern="0" dirty="0">
                <a:latin typeface="微软雅黑" pitchFamily="34" charset="-122"/>
                <a:ea typeface="微软雅黑" pitchFamily="34" charset="-122"/>
              </a:rPr>
              <a:t> X7</a:t>
            </a:r>
            <a:r>
              <a:rPr lang="zh-CN" altLang="en-US" sz="1100" b="1" kern="0" dirty="0">
                <a:latin typeface="微软雅黑" pitchFamily="34" charset="-122"/>
                <a:ea typeface="微软雅黑" pitchFamily="34" charset="-122"/>
              </a:rPr>
              <a:t>简介</a:t>
            </a: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zh-CN" sz="1100" dirty="0"/>
              <a:t>绘制卡通插画</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项目四</a:t>
            </a:r>
            <a:endParaRPr lang="zh-CN" altLang="en-US" b="1" dirty="0">
              <a:solidFill>
                <a:schemeClr val="bg1"/>
              </a:solidFill>
            </a:endParaRPr>
          </a:p>
        </p:txBody>
      </p:sp>
      <p:sp>
        <p:nvSpPr>
          <p:cNvPr id="10" name="TextBox 9"/>
          <p:cNvSpPr txBox="1"/>
          <p:nvPr/>
        </p:nvSpPr>
        <p:spPr>
          <a:xfrm>
            <a:off x="1330903" y="2348879"/>
            <a:ext cx="9217024" cy="2277547"/>
          </a:xfrm>
          <a:prstGeom prst="rect">
            <a:avLst/>
          </a:prstGeom>
          <a:noFill/>
        </p:spPr>
        <p:txBody>
          <a:bodyPr wrap="square" rtlCol="0">
            <a:spAutoFit/>
          </a:bodyPr>
          <a:lstStyle/>
          <a:p>
            <a:pPr algn="ctr"/>
            <a:r>
              <a:rPr lang="zh-CN" altLang="en-US" sz="5400" dirty="0" smtClean="0"/>
              <a:t>祝同学们学有所成</a:t>
            </a:r>
            <a:endParaRPr lang="en-US" altLang="zh-CN" sz="5400" dirty="0" smtClean="0"/>
          </a:p>
          <a:p>
            <a:pPr algn="ctr"/>
            <a:r>
              <a:rPr lang="zh-CN" altLang="en-US" sz="8800" dirty="0" smtClean="0"/>
              <a:t>再 见！</a:t>
            </a:r>
            <a:endParaRPr lang="zh-CN" altLang="en-US" sz="8800" dirty="0"/>
          </a:p>
        </p:txBody>
      </p:sp>
    </p:spTree>
    <p:extLst>
      <p:ext uri="{BB962C8B-B14F-4D97-AF65-F5344CB8AC3E}">
        <p14:creationId xmlns:p14="http://schemas.microsoft.com/office/powerpoint/2010/main" val="1220005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9" idx="6"/>
          </p:cNvCxnSpPr>
          <p:nvPr/>
        </p:nvCxnSpPr>
        <p:spPr>
          <a:xfrm>
            <a:off x="3902931" y="342900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 name="矩形 2"/>
          <p:cNvSpPr/>
          <p:nvPr/>
        </p:nvSpPr>
        <p:spPr>
          <a:xfrm>
            <a:off x="5235473" y="360529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任务分析</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4" name="矩形 3"/>
          <p:cNvSpPr/>
          <p:nvPr/>
        </p:nvSpPr>
        <p:spPr>
          <a:xfrm>
            <a:off x="5235473" y="4037243"/>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知识储备</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5" name="TextBox 8"/>
          <p:cNvSpPr txBox="1"/>
          <p:nvPr/>
        </p:nvSpPr>
        <p:spPr>
          <a:xfrm>
            <a:off x="4155559" y="2708921"/>
            <a:ext cx="5976064" cy="523220"/>
          </a:xfrm>
          <a:prstGeom prst="rect">
            <a:avLst/>
          </a:prstGeom>
          <a:noFill/>
        </p:spPr>
        <p:txBody>
          <a:bodyPr wrap="square" rtlCol="0">
            <a:spAutoFit/>
          </a:bodyPr>
          <a:lstStyle/>
          <a:p>
            <a:pPr algn="ctr"/>
            <a:r>
              <a:rPr lang="zh-CN" altLang="en-US" sz="2800" b="1" dirty="0" smtClean="0">
                <a:solidFill>
                  <a:schemeClr val="tx1">
                    <a:lumMod val="65000"/>
                    <a:lumOff val="35000"/>
                  </a:schemeClr>
                </a:solidFill>
                <a:latin typeface="微软雅黑" pitchFamily="34" charset="-122"/>
                <a:ea typeface="微软雅黑" pitchFamily="34" charset="-122"/>
              </a:rPr>
              <a:t>第一节</a:t>
            </a:r>
            <a:r>
              <a:rPr lang="zh-CN" altLang="zh-CN" sz="2800" b="1" dirty="0"/>
              <a:t>绘制卡通头像</a:t>
            </a:r>
            <a:endParaRPr lang="zh-CN" altLang="en-US" sz="2800" b="1" dirty="0">
              <a:solidFill>
                <a:schemeClr val="tx1">
                  <a:lumMod val="65000"/>
                  <a:lumOff val="35000"/>
                </a:schemeClr>
              </a:solidFill>
              <a:latin typeface="微软雅黑" pitchFamily="34" charset="-122"/>
              <a:ea typeface="微软雅黑" pitchFamily="34" charset="-122"/>
            </a:endParaRPr>
          </a:p>
        </p:txBody>
      </p:sp>
      <p:sp>
        <p:nvSpPr>
          <p:cNvPr id="9" name="椭圆 8"/>
          <p:cNvSpPr/>
          <p:nvPr/>
        </p:nvSpPr>
        <p:spPr>
          <a:xfrm>
            <a:off x="2102731" y="252890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 10"/>
          <p:cNvSpPr/>
          <p:nvPr/>
        </p:nvSpPr>
        <p:spPr>
          <a:xfrm>
            <a:off x="2606831" y="290700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矩形 9"/>
          <p:cNvSpPr/>
          <p:nvPr/>
        </p:nvSpPr>
        <p:spPr>
          <a:xfrm>
            <a:off x="10203631" y="680717"/>
            <a:ext cx="1584176" cy="1015663"/>
          </a:xfrm>
          <a:prstGeom prst="rect">
            <a:avLst/>
          </a:prstGeom>
        </p:spPr>
        <p:txBody>
          <a:bodyPr wrap="square">
            <a:spAutoFit/>
          </a:bodyPr>
          <a:lstStyle/>
          <a:p>
            <a:pPr algn="ctr"/>
            <a:r>
              <a:rPr lang="zh-CN" altLang="zh-CN" sz="2400" b="1" dirty="0" smtClean="0">
                <a:solidFill>
                  <a:schemeClr val="bg1"/>
                </a:solidFill>
              </a:rPr>
              <a:t>项目</a:t>
            </a:r>
            <a:r>
              <a:rPr lang="zh-CN" altLang="en-US" sz="2400" b="1" dirty="0" smtClean="0">
                <a:solidFill>
                  <a:schemeClr val="bg1"/>
                </a:solidFill>
              </a:rPr>
              <a:t>四</a:t>
            </a:r>
            <a:r>
              <a:rPr lang="zh-CN" altLang="zh-CN" sz="2400" b="1" dirty="0" smtClean="0">
                <a:solidFill>
                  <a:schemeClr val="bg1"/>
                </a:solidFill>
              </a:rPr>
              <a:t> </a:t>
            </a:r>
            <a:endParaRPr lang="en-US" altLang="zh-CN" sz="2400" b="1" dirty="0" smtClean="0">
              <a:solidFill>
                <a:schemeClr val="bg1"/>
              </a:solidFill>
            </a:endParaRPr>
          </a:p>
          <a:p>
            <a:pPr algn="ctr"/>
            <a:r>
              <a:rPr lang="zh-CN" altLang="zh-CN" dirty="0"/>
              <a:t>编辑轮廓线和填充颜色</a:t>
            </a:r>
            <a:endParaRPr lang="zh-CN" altLang="zh-CN" b="1" dirty="0"/>
          </a:p>
        </p:txBody>
      </p:sp>
      <p:sp>
        <p:nvSpPr>
          <p:cNvPr id="14" name="矩形 13"/>
          <p:cNvSpPr/>
          <p:nvPr/>
        </p:nvSpPr>
        <p:spPr>
          <a:xfrm>
            <a:off x="5235079" y="4499828"/>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任务</a:t>
            </a:r>
            <a:r>
              <a:rPr lang="zh-CN" altLang="en-US" kern="0" dirty="0">
                <a:solidFill>
                  <a:schemeClr val="tx1">
                    <a:lumMod val="65000"/>
                    <a:lumOff val="35000"/>
                  </a:schemeClr>
                </a:solidFill>
                <a:latin typeface="微软雅黑" pitchFamily="34" charset="-122"/>
                <a:ea typeface="微软雅黑" pitchFamily="34" charset="-122"/>
              </a:rPr>
              <a:t>实现</a:t>
            </a:r>
          </a:p>
        </p:txBody>
      </p:sp>
    </p:spTree>
    <p:extLst>
      <p:ext uri="{BB962C8B-B14F-4D97-AF65-F5344CB8AC3E}">
        <p14:creationId xmlns:p14="http://schemas.microsoft.com/office/powerpoint/2010/main" val="310356302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4"/>
                                            </p:tgtEl>
                                            <p:attrNameLst>
                                              <p:attrName>style.visibility</p:attrName>
                                            </p:attrNameLst>
                                          </p:cBhvr>
                                          <p:to>
                                            <p:strVal val="visible"/>
                                          </p:to>
                                        </p:set>
                                        <p:animScale>
                                          <p:cBhvr>
                                            <p:cTn id="2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4"/>
                                            </p:tgtEl>
                                            <p:attrNameLst>
                                              <p:attrName>ppt_x</p:attrName>
                                              <p:attrName>ppt_y</p:attrName>
                                            </p:attrNameLst>
                                          </p:cBhvr>
                                        </p:animMotion>
                                        <p:animEffect transition="in" filter="fade">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4"/>
                                            </p:tgtEl>
                                            <p:attrNameLst>
                                              <p:attrName>style.visibility</p:attrName>
                                            </p:attrNameLst>
                                          </p:cBhvr>
                                          <p:to>
                                            <p:strVal val="visible"/>
                                          </p:to>
                                        </p:set>
                                        <p:animScale>
                                          <p:cBhvr>
                                            <p:cTn id="2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4"/>
                                            </p:tgtEl>
                                            <p:attrNameLst>
                                              <p:attrName>ppt_x</p:attrName>
                                              <p:attrName>ppt_y</p:attrName>
                                            </p:attrNameLst>
                                          </p:cBhvr>
                                        </p:animMotion>
                                        <p:animEffect transition="in" filter="fade">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1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a:t>
            </a:r>
            <a:r>
              <a:rPr lang="zh-CN" altLang="en-US" b="1" dirty="0">
                <a:solidFill>
                  <a:schemeClr val="bg1"/>
                </a:solidFill>
              </a:rPr>
              <a:t>四</a:t>
            </a:r>
          </a:p>
        </p:txBody>
      </p:sp>
      <p:sp>
        <p:nvSpPr>
          <p:cNvPr id="6" name="矩形 5"/>
          <p:cNvSpPr/>
          <p:nvPr/>
        </p:nvSpPr>
        <p:spPr>
          <a:xfrm>
            <a:off x="1706687" y="285021"/>
            <a:ext cx="2492991" cy="369332"/>
          </a:xfrm>
          <a:prstGeom prst="rect">
            <a:avLst/>
          </a:prstGeom>
        </p:spPr>
        <p:txBody>
          <a:bodyPr wrap="none">
            <a:spAutoFit/>
          </a:bodyPr>
          <a:lstStyle/>
          <a:p>
            <a:pPr algn="ctr"/>
            <a:r>
              <a:rPr lang="zh-CN" altLang="zh-CN" dirty="0"/>
              <a:t>编辑轮廓线和填充颜色</a:t>
            </a:r>
            <a:endParaRPr lang="zh-CN" altLang="zh-CN" b="1" dirty="0"/>
          </a:p>
        </p:txBody>
      </p:sp>
      <p:sp>
        <p:nvSpPr>
          <p:cNvPr id="7" name="对角圆角矩形 6"/>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zh-CN" sz="1100" dirty="0"/>
              <a:t>绘制精美壁纸</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338535" y="908720"/>
            <a:ext cx="11737304" cy="1231106"/>
          </a:xfrm>
          <a:prstGeom prst="rect">
            <a:avLst/>
          </a:prstGeom>
          <a:noFill/>
        </p:spPr>
        <p:txBody>
          <a:bodyPr wrap="square" rtlCol="0">
            <a:spAutoFit/>
          </a:bodyPr>
          <a:lstStyle/>
          <a:p>
            <a:pPr>
              <a:spcAft>
                <a:spcPts val="2400"/>
              </a:spcAft>
            </a:pPr>
            <a:r>
              <a:rPr lang="en-US" altLang="zh-CN" dirty="0" smtClean="0"/>
              <a:t>         </a:t>
            </a:r>
            <a:r>
              <a:rPr lang="zh-CN" altLang="en-US" dirty="0" smtClean="0"/>
              <a:t>一、</a:t>
            </a:r>
            <a:r>
              <a:rPr lang="en-US" altLang="zh-CN" dirty="0"/>
              <a:t> </a:t>
            </a:r>
            <a:r>
              <a:rPr lang="zh-CN" altLang="en-US" dirty="0" smtClean="0"/>
              <a:t>任务分析</a:t>
            </a:r>
            <a:endParaRPr lang="en-US" altLang="zh-CN" dirty="0" smtClean="0"/>
          </a:p>
          <a:p>
            <a:r>
              <a:rPr lang="zh-CN" altLang="zh-CN" dirty="0"/>
              <a:t>在“卡通头像”的绘制过程中，通过编辑修改对象轮廓线的样式、颜色、宽度、造型等属性使卡通头像颜色更加丰富、线条生动活泼，从而提高设计制图水平及色彩搭配能力。</a:t>
            </a:r>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zh-CN" sz="1100" dirty="0"/>
              <a:t>绘制卡通头像</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89992" y="346863"/>
            <a:ext cx="1031051" cy="261610"/>
          </a:xfrm>
          <a:prstGeom prst="rect">
            <a:avLst/>
          </a:prstGeom>
          <a:noFill/>
        </p:spPr>
        <p:txBody>
          <a:bodyPr wrap="none" rtlCol="0">
            <a:spAutoFit/>
          </a:bodyPr>
          <a:lstStyle/>
          <a:p>
            <a:r>
              <a:rPr lang="zh-CN" altLang="zh-CN" sz="1100" dirty="0"/>
              <a:t>绘制卡通插画</a:t>
            </a:r>
            <a:endParaRPr lang="zh-CN" altLang="en-US" sz="1100" b="1" dirty="0">
              <a:latin typeface="微软雅黑" panose="020B0503020204020204" pitchFamily="34" charset="-122"/>
              <a:ea typeface="微软雅黑" panose="020B0503020204020204" pitchFamily="34" charset="-122"/>
            </a:endParaRPr>
          </a:p>
        </p:txBody>
      </p:sp>
      <p:sp>
        <p:nvSpPr>
          <p:cNvPr id="16" name="Rectangle 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Rectangle 11"/>
          <p:cNvSpPr>
            <a:spLocks noChangeArrowheads="1"/>
          </p:cNvSpPr>
          <p:nvPr/>
        </p:nvSpPr>
        <p:spPr bwMode="auto">
          <a:xfrm>
            <a:off x="0" y="19780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Rectangle 13"/>
          <p:cNvSpPr>
            <a:spLocks noChangeArrowheads="1"/>
          </p:cNvSpPr>
          <p:nvPr/>
        </p:nvSpPr>
        <p:spPr bwMode="auto">
          <a:xfrm>
            <a:off x="0" y="44450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5861964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项目四</a:t>
            </a:r>
            <a:endParaRPr lang="zh-CN" altLang="en-US" b="1" dirty="0">
              <a:solidFill>
                <a:schemeClr val="bg1"/>
              </a:solidFill>
            </a:endParaRPr>
          </a:p>
        </p:txBody>
      </p:sp>
      <p:sp>
        <p:nvSpPr>
          <p:cNvPr id="6" name="矩形 5"/>
          <p:cNvSpPr/>
          <p:nvPr/>
        </p:nvSpPr>
        <p:spPr>
          <a:xfrm>
            <a:off x="1563346" y="285021"/>
            <a:ext cx="2492991" cy="369332"/>
          </a:xfrm>
          <a:prstGeom prst="rect">
            <a:avLst/>
          </a:prstGeom>
        </p:spPr>
        <p:txBody>
          <a:bodyPr wrap="none">
            <a:spAutoFit/>
          </a:bodyPr>
          <a:lstStyle/>
          <a:p>
            <a:pPr algn="ctr"/>
            <a:r>
              <a:rPr lang="zh-CN" altLang="zh-CN" dirty="0"/>
              <a:t>编辑轮廓线和填充颜色</a:t>
            </a:r>
            <a:endParaRPr lang="zh-CN" altLang="zh-CN" b="1" dirty="0"/>
          </a:p>
        </p:txBody>
      </p:sp>
      <p:sp>
        <p:nvSpPr>
          <p:cNvPr id="7" name="对角圆角矩形 6"/>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zh-CN" sz="1100" dirty="0"/>
              <a:t>绘制精美壁纸</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674282" y="1283636"/>
            <a:ext cx="9023024" cy="369332"/>
          </a:xfrm>
          <a:prstGeom prst="rect">
            <a:avLst/>
          </a:prstGeom>
          <a:noFill/>
        </p:spPr>
        <p:txBody>
          <a:bodyPr wrap="square" rtlCol="0">
            <a:spAutoFit/>
          </a:bodyPr>
          <a:lstStyle/>
          <a:p>
            <a:pPr>
              <a:spcAft>
                <a:spcPts val="2400"/>
              </a:spcAft>
            </a:pPr>
            <a:r>
              <a:rPr lang="zh-CN" altLang="en-US" dirty="0" smtClean="0"/>
              <a:t>二、知识储备</a:t>
            </a:r>
            <a:endParaRPr lang="zh-CN" altLang="en-US" dirty="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zh-CN" sz="1100" dirty="0"/>
              <a:t>绘制卡通头像</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89992" y="346863"/>
            <a:ext cx="1031051" cy="261610"/>
          </a:xfrm>
          <a:prstGeom prst="rect">
            <a:avLst/>
          </a:prstGeom>
          <a:noFill/>
        </p:spPr>
        <p:txBody>
          <a:bodyPr wrap="none" rtlCol="0">
            <a:spAutoFit/>
          </a:bodyPr>
          <a:lstStyle/>
          <a:p>
            <a:r>
              <a:rPr lang="zh-CN" altLang="zh-CN" sz="1100" dirty="0"/>
              <a:t>绘制卡通插画</a:t>
            </a:r>
            <a:endParaRPr lang="zh-CN" altLang="en-US" sz="1100" b="1" dirty="0">
              <a:latin typeface="微软雅黑" panose="020B0503020204020204" pitchFamily="34" charset="-122"/>
              <a:ea typeface="微软雅黑" panose="020B0503020204020204" pitchFamily="34" charset="-122"/>
            </a:endParaRPr>
          </a:p>
        </p:txBody>
      </p:sp>
      <p:sp>
        <p:nvSpPr>
          <p:cNvPr id="10" name="TextBox 9"/>
          <p:cNvSpPr txBox="1"/>
          <p:nvPr/>
        </p:nvSpPr>
        <p:spPr>
          <a:xfrm>
            <a:off x="893130" y="1670765"/>
            <a:ext cx="1340432" cy="276999"/>
          </a:xfrm>
          <a:prstGeom prst="rect">
            <a:avLst/>
          </a:prstGeom>
          <a:noFill/>
        </p:spPr>
        <p:txBody>
          <a:bodyPr wrap="none" rtlCol="0">
            <a:spAutoFit/>
          </a:bodyPr>
          <a:lstStyle/>
          <a:p>
            <a:r>
              <a:rPr lang="en-US" altLang="zh-CN" sz="1200" dirty="0" smtClean="0">
                <a:solidFill>
                  <a:srgbClr val="FF0000"/>
                </a:solidFill>
              </a:rPr>
              <a:t>1</a:t>
            </a:r>
            <a:r>
              <a:rPr lang="zh-CN" altLang="en-US" sz="1200" dirty="0" smtClean="0">
                <a:solidFill>
                  <a:srgbClr val="FF0000"/>
                </a:solidFill>
              </a:rPr>
              <a:t>、</a:t>
            </a:r>
            <a:r>
              <a:rPr lang="zh-CN" altLang="zh-CN" sz="1200" dirty="0">
                <a:solidFill>
                  <a:srgbClr val="FF0000"/>
                </a:solidFill>
              </a:rPr>
              <a:t>轮廓笔对话框</a:t>
            </a:r>
            <a:endParaRPr lang="zh-CN" altLang="en-US" sz="1200" dirty="0">
              <a:solidFill>
                <a:srgbClr val="FF0000"/>
              </a:solidFill>
            </a:endParaRPr>
          </a:p>
        </p:txBody>
      </p:sp>
      <p:sp>
        <p:nvSpPr>
          <p:cNvPr id="11" name="TextBox 10"/>
          <p:cNvSpPr txBox="1"/>
          <p:nvPr/>
        </p:nvSpPr>
        <p:spPr>
          <a:xfrm>
            <a:off x="674282" y="1926378"/>
            <a:ext cx="7465240" cy="276999"/>
          </a:xfrm>
          <a:prstGeom prst="rect">
            <a:avLst/>
          </a:prstGeom>
          <a:noFill/>
        </p:spPr>
        <p:txBody>
          <a:bodyPr wrap="square" rtlCol="0">
            <a:spAutoFit/>
          </a:bodyPr>
          <a:lstStyle/>
          <a:p>
            <a:r>
              <a:rPr lang="zh-CN" altLang="zh-CN" sz="1200" dirty="0"/>
              <a:t>轮廓笔（快捷键：</a:t>
            </a:r>
            <a:r>
              <a:rPr lang="en-US" altLang="zh-CN" sz="1200" dirty="0"/>
              <a:t>F12</a:t>
            </a:r>
            <a:r>
              <a:rPr lang="zh-CN" altLang="zh-CN" sz="1200" dirty="0"/>
              <a:t>）”图</a:t>
            </a:r>
            <a:r>
              <a:rPr lang="en-US" altLang="zh-CN" sz="1200" dirty="0"/>
              <a:t>4-2</a:t>
            </a:r>
            <a:r>
              <a:rPr lang="zh-CN" altLang="zh-CN" sz="1200" dirty="0"/>
              <a:t>用于设置轮廓线的属性，包括颜色、宽度、样式、斜接限制、箭头、书法等。</a:t>
            </a:r>
          </a:p>
        </p:txBody>
      </p:sp>
      <p:sp>
        <p:nvSpPr>
          <p:cNvPr id="12" name="TextBox 11"/>
          <p:cNvSpPr txBox="1"/>
          <p:nvPr/>
        </p:nvSpPr>
        <p:spPr>
          <a:xfrm>
            <a:off x="617446" y="2217004"/>
            <a:ext cx="11571783" cy="3231654"/>
          </a:xfrm>
          <a:prstGeom prst="rect">
            <a:avLst/>
          </a:prstGeom>
          <a:noFill/>
        </p:spPr>
        <p:txBody>
          <a:bodyPr wrap="square" rtlCol="0">
            <a:spAutoFit/>
          </a:bodyPr>
          <a:lstStyle/>
          <a:p>
            <a:r>
              <a:rPr lang="zh-CN" altLang="zh-CN" sz="1200" b="1" dirty="0"/>
              <a:t>颜色</a:t>
            </a:r>
            <a:r>
              <a:rPr lang="zh-CN" altLang="zh-CN" sz="1200" dirty="0"/>
              <a:t>：单击颜色旁边小三角下拉菜单，可以单击颜色选项卡已有的颜色进行填充，也可以单击“滴管”按钮吸取下拉菜单里的颜色进行填充。</a:t>
            </a:r>
          </a:p>
          <a:p>
            <a:r>
              <a:rPr lang="zh-CN" altLang="zh-CN" sz="1200" dirty="0"/>
              <a:t>更多：颜色选项卡里如果没有需要的颜色，可以单击“更多”按钮，选择更多颜色。</a:t>
            </a:r>
          </a:p>
          <a:p>
            <a:r>
              <a:rPr lang="zh-CN" altLang="zh-CN" sz="1200" b="1" dirty="0"/>
              <a:t>宽度</a:t>
            </a:r>
            <a:r>
              <a:rPr lang="zh-CN" altLang="zh-CN" sz="1200" dirty="0"/>
              <a:t>：可以设置轮廓线的宽度，可以手动输入数值也可进行选择，后面的文字框中选择则单位。</a:t>
            </a:r>
          </a:p>
          <a:p>
            <a:r>
              <a:rPr lang="zh-CN" altLang="zh-CN" sz="1200" b="1" dirty="0"/>
              <a:t>样式</a:t>
            </a:r>
            <a:r>
              <a:rPr lang="zh-CN" altLang="zh-CN" sz="1200" dirty="0"/>
              <a:t>：可以在下拉列表中选择则线条的样式。</a:t>
            </a:r>
          </a:p>
          <a:p>
            <a:r>
              <a:rPr lang="zh-CN" altLang="zh-CN" sz="1200" b="1" dirty="0"/>
              <a:t>编辑样式</a:t>
            </a:r>
            <a:r>
              <a:rPr lang="zh-CN" altLang="zh-CN" sz="1200" dirty="0"/>
              <a:t>：可以自定义编辑线条的样式。</a:t>
            </a:r>
          </a:p>
          <a:p>
            <a:r>
              <a:rPr lang="zh-CN" altLang="zh-CN" sz="1200" b="1" dirty="0"/>
              <a:t>斜接限制</a:t>
            </a:r>
            <a:r>
              <a:rPr lang="zh-CN" altLang="zh-CN" sz="1200" dirty="0"/>
              <a:t>：用于消除添加轮廓时出现的尖突情况，可以直接在文本框中输入数值进行修改，数值越小越容易出现尖突，正常情况下</a:t>
            </a:r>
            <a:r>
              <a:rPr lang="en-US" altLang="zh-CN" sz="1200" dirty="0"/>
              <a:t>45</a:t>
            </a:r>
            <a:r>
              <a:rPr lang="zh-CN" altLang="zh-CN" sz="1200" dirty="0"/>
              <a:t>º为最佳，低版本</a:t>
            </a:r>
            <a:r>
              <a:rPr lang="en-US" altLang="zh-CN" sz="1200" dirty="0" err="1"/>
              <a:t>CorelDRAW</a:t>
            </a:r>
            <a:r>
              <a:rPr lang="zh-CN" altLang="zh-CN" sz="1200" dirty="0"/>
              <a:t>默认</a:t>
            </a:r>
            <a:r>
              <a:rPr lang="en-US" altLang="zh-CN" sz="1200" dirty="0"/>
              <a:t>45</a:t>
            </a:r>
            <a:r>
              <a:rPr lang="zh-CN" altLang="zh-CN" sz="1200" dirty="0"/>
              <a:t>º，高版本</a:t>
            </a:r>
            <a:r>
              <a:rPr lang="en-US" altLang="zh-CN" sz="1200" dirty="0" err="1"/>
              <a:t>CorelDRAW</a:t>
            </a:r>
            <a:r>
              <a:rPr lang="zh-CN" altLang="zh-CN" sz="1200" dirty="0"/>
              <a:t>默认</a:t>
            </a:r>
            <a:r>
              <a:rPr lang="en-US" altLang="zh-CN" sz="1200" dirty="0"/>
              <a:t>5</a:t>
            </a:r>
            <a:r>
              <a:rPr lang="zh-CN" altLang="zh-CN" sz="1200" dirty="0"/>
              <a:t>º。</a:t>
            </a:r>
          </a:p>
          <a:p>
            <a:r>
              <a:rPr lang="zh-CN" altLang="zh-CN" sz="1200" b="1" dirty="0"/>
              <a:t>角</a:t>
            </a:r>
            <a:r>
              <a:rPr lang="zh-CN" altLang="zh-CN" sz="1200" dirty="0"/>
              <a:t>：用于轮廓线夹角“角”的样式的变更。</a:t>
            </a:r>
          </a:p>
          <a:p>
            <a:r>
              <a:rPr lang="zh-CN" altLang="zh-CN" sz="1200" b="1" dirty="0"/>
              <a:t>尖角</a:t>
            </a:r>
            <a:r>
              <a:rPr lang="zh-CN" altLang="zh-CN" sz="1200" dirty="0"/>
              <a:t>：点选后轮廓线变为尖角显示，默认情况下为尖角。</a:t>
            </a:r>
          </a:p>
          <a:p>
            <a:r>
              <a:rPr lang="zh-CN" altLang="zh-CN" sz="1200" b="1" dirty="0"/>
              <a:t>圆角</a:t>
            </a:r>
            <a:r>
              <a:rPr lang="zh-CN" altLang="zh-CN" sz="1200" dirty="0"/>
              <a:t>：点选后轮廓线变为圆角显示。</a:t>
            </a:r>
          </a:p>
          <a:p>
            <a:r>
              <a:rPr lang="zh-CN" altLang="zh-CN" sz="1200" b="1" dirty="0"/>
              <a:t>平角</a:t>
            </a:r>
            <a:r>
              <a:rPr lang="zh-CN" altLang="zh-CN" sz="1200" dirty="0"/>
              <a:t>：点选后轮廓线变为平角显示。</a:t>
            </a:r>
          </a:p>
          <a:p>
            <a:r>
              <a:rPr lang="zh-CN" altLang="zh-CN" sz="1200" b="1" dirty="0"/>
              <a:t>线条端头</a:t>
            </a:r>
            <a:r>
              <a:rPr lang="zh-CN" altLang="zh-CN" sz="1200" dirty="0"/>
              <a:t>：用于设置单线条或未闭合路径线段顶端的样式。分三种（节点在线段边缘、使端点更平滑、节点包裹在线段内）。</a:t>
            </a:r>
          </a:p>
          <a:p>
            <a:r>
              <a:rPr lang="zh-CN" altLang="zh-CN" sz="1200" b="1" dirty="0"/>
              <a:t>箭头</a:t>
            </a:r>
            <a:r>
              <a:rPr lang="zh-CN" altLang="zh-CN" sz="1200" dirty="0"/>
              <a:t>：可以设置添加左边与右边端点的箭头样式。</a:t>
            </a:r>
          </a:p>
          <a:p>
            <a:r>
              <a:rPr lang="zh-CN" altLang="zh-CN" sz="1200" b="1" dirty="0"/>
              <a:t>选项</a:t>
            </a:r>
            <a:r>
              <a:rPr lang="zh-CN" altLang="zh-CN" sz="1200" dirty="0"/>
              <a:t>：左右边两个选项可以进行快速操作和编辑设置，分别控制相应方向的箭头样式（无、对换、属性、新建、编辑、删除、共享属性）。</a:t>
            </a:r>
          </a:p>
          <a:p>
            <a:r>
              <a:rPr lang="zh-CN" altLang="zh-CN" sz="1200" b="1" dirty="0"/>
              <a:t>书法</a:t>
            </a:r>
            <a:r>
              <a:rPr lang="zh-CN" altLang="zh-CN" sz="1200" dirty="0"/>
              <a:t>：可以将单一粗细的线条修饰为书法线条（展开、角度、笔尖形状、默认）。</a:t>
            </a:r>
          </a:p>
          <a:p>
            <a:r>
              <a:rPr lang="zh-CN" altLang="zh-CN" sz="1200" b="1" dirty="0"/>
              <a:t>随对象缩放</a:t>
            </a:r>
            <a:r>
              <a:rPr lang="zh-CN" altLang="zh-CN" sz="1200" dirty="0"/>
              <a:t>：勾选该选项后，在放大缩小对象时，轮廓线也会随之进行变化；不勾选，轮廓线宽度不变。</a:t>
            </a:r>
          </a:p>
          <a:p>
            <a:endParaRPr lang="zh-CN" altLang="en-US" sz="1200" dirty="0"/>
          </a:p>
        </p:txBody>
      </p:sp>
      <p:sp>
        <p:nvSpPr>
          <p:cNvPr id="13" name="Rectangle 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14" name="Group 1"/>
          <p:cNvGrpSpPr>
            <a:grpSpLocks noChangeAspect="1"/>
          </p:cNvGrpSpPr>
          <p:nvPr/>
        </p:nvGrpSpPr>
        <p:grpSpPr bwMode="auto">
          <a:xfrm>
            <a:off x="10321043" y="4451574"/>
            <a:ext cx="1371142" cy="1499642"/>
            <a:chOff x="3855" y="9560"/>
            <a:chExt cx="4210" cy="4603"/>
          </a:xfrm>
        </p:grpSpPr>
        <p:sp>
          <p:nvSpPr>
            <p:cNvPr id="15" name="AutoShape 4"/>
            <p:cNvSpPr>
              <a:spLocks noChangeAspect="1" noChangeArrowheads="1" noTextEdit="1"/>
            </p:cNvSpPr>
            <p:nvPr/>
          </p:nvSpPr>
          <p:spPr bwMode="auto">
            <a:xfrm>
              <a:off x="3855" y="9560"/>
              <a:ext cx="4210" cy="460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099" name="Picture 3" descr="1"/>
            <p:cNvPicPr>
              <a:picLocks noChangeAspect="1" noChangeArrowheads="1"/>
            </p:cNvPicPr>
            <p:nvPr/>
          </p:nvPicPr>
          <p:blipFill>
            <a:blip r:embed="rId3" cstate="print">
              <a:extLst>
                <a:ext uri="{28A0092B-C50C-407E-A947-70E740481C1C}">
                  <a14:useLocalDpi xmlns:a14="http://schemas.microsoft.com/office/drawing/2010/main" val="0"/>
                </a:ext>
              </a:extLst>
            </a:blip>
            <a:srcRect l="1401" b="1474"/>
            <a:stretch>
              <a:fillRect/>
            </a:stretch>
          </p:blipFill>
          <p:spPr bwMode="auto">
            <a:xfrm>
              <a:off x="3855" y="9606"/>
              <a:ext cx="4210" cy="4227"/>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2"/>
            <p:cNvSpPr txBox="1">
              <a:spLocks noChangeArrowheads="1"/>
            </p:cNvSpPr>
            <p:nvPr/>
          </p:nvSpPr>
          <p:spPr bwMode="auto">
            <a:xfrm>
              <a:off x="5586" y="13777"/>
              <a:ext cx="836" cy="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4</a:t>
              </a: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
        <p:nvSpPr>
          <p:cNvPr id="17" name="Rectangle 7"/>
          <p:cNvSpPr>
            <a:spLocks noChangeArrowheads="1"/>
          </p:cNvSpPr>
          <p:nvPr/>
        </p:nvSpPr>
        <p:spPr bwMode="auto">
          <a:xfrm>
            <a:off x="0" y="38290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8585032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项目四</a:t>
            </a:r>
            <a:endParaRPr lang="zh-CN" altLang="en-US" b="1" dirty="0">
              <a:solidFill>
                <a:schemeClr val="bg1"/>
              </a:solidFill>
            </a:endParaRPr>
          </a:p>
        </p:txBody>
      </p:sp>
      <p:sp>
        <p:nvSpPr>
          <p:cNvPr id="6" name="矩形 5"/>
          <p:cNvSpPr/>
          <p:nvPr/>
        </p:nvSpPr>
        <p:spPr>
          <a:xfrm>
            <a:off x="1730508" y="219268"/>
            <a:ext cx="2492991" cy="369332"/>
          </a:xfrm>
          <a:prstGeom prst="rect">
            <a:avLst/>
          </a:prstGeom>
        </p:spPr>
        <p:txBody>
          <a:bodyPr wrap="none">
            <a:spAutoFit/>
          </a:bodyPr>
          <a:lstStyle/>
          <a:p>
            <a:pPr algn="ctr"/>
            <a:r>
              <a:rPr lang="zh-CN" altLang="zh-CN" dirty="0"/>
              <a:t>编辑轮廓线和填充颜色</a:t>
            </a:r>
            <a:endParaRPr lang="zh-CN" altLang="zh-CN" b="1" dirty="0"/>
          </a:p>
        </p:txBody>
      </p:sp>
      <p:sp>
        <p:nvSpPr>
          <p:cNvPr id="7" name="对角圆角矩形 6"/>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zh-CN" sz="1100" dirty="0"/>
              <a:t>绘制精美壁纸</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641429" y="1043444"/>
            <a:ext cx="9023024" cy="369332"/>
          </a:xfrm>
          <a:prstGeom prst="rect">
            <a:avLst/>
          </a:prstGeom>
          <a:noFill/>
        </p:spPr>
        <p:txBody>
          <a:bodyPr wrap="square" rtlCol="0">
            <a:spAutoFit/>
          </a:bodyPr>
          <a:lstStyle/>
          <a:p>
            <a:pPr>
              <a:spcAft>
                <a:spcPts val="2400"/>
              </a:spcAft>
            </a:pPr>
            <a:r>
              <a:rPr lang="zh-CN" altLang="en-US" dirty="0" smtClean="0"/>
              <a:t>二、知识储备</a:t>
            </a:r>
            <a:endParaRPr lang="zh-CN" altLang="en-US" dirty="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zh-CN" sz="1100" dirty="0"/>
              <a:t>绘制卡通头像</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89992" y="346863"/>
            <a:ext cx="1031051" cy="261610"/>
          </a:xfrm>
          <a:prstGeom prst="rect">
            <a:avLst/>
          </a:prstGeom>
          <a:noFill/>
        </p:spPr>
        <p:txBody>
          <a:bodyPr wrap="none" rtlCol="0">
            <a:spAutoFit/>
          </a:bodyPr>
          <a:lstStyle/>
          <a:p>
            <a:r>
              <a:rPr lang="zh-CN" altLang="zh-CN" sz="1100" dirty="0"/>
              <a:t>绘制卡通插画</a:t>
            </a:r>
            <a:endParaRPr lang="zh-CN" altLang="en-US" sz="1100" b="1"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02584" y="1412776"/>
            <a:ext cx="878767" cy="276999"/>
          </a:xfrm>
          <a:prstGeom prst="rect">
            <a:avLst/>
          </a:prstGeom>
          <a:noFill/>
        </p:spPr>
        <p:txBody>
          <a:bodyPr wrap="none" rtlCol="0">
            <a:spAutoFit/>
          </a:bodyPr>
          <a:lstStyle/>
          <a:p>
            <a:r>
              <a:rPr lang="en-US" altLang="zh-CN" sz="1200" dirty="0" smtClean="0">
                <a:solidFill>
                  <a:srgbClr val="FF0000"/>
                </a:solidFill>
              </a:rPr>
              <a:t>2</a:t>
            </a:r>
            <a:r>
              <a:rPr lang="zh-CN" altLang="en-US" sz="1200" dirty="0" smtClean="0">
                <a:solidFill>
                  <a:srgbClr val="FF0000"/>
                </a:solidFill>
              </a:rPr>
              <a:t>、</a:t>
            </a:r>
            <a:r>
              <a:rPr lang="zh-CN" altLang="zh-CN" sz="1200" dirty="0">
                <a:solidFill>
                  <a:srgbClr val="FF0000"/>
                </a:solidFill>
              </a:rPr>
              <a:t>轮廓色</a:t>
            </a:r>
            <a:endParaRPr lang="zh-CN" altLang="en-US" sz="1200" dirty="0">
              <a:solidFill>
                <a:srgbClr val="FF0000"/>
              </a:solidFill>
            </a:endParaRPr>
          </a:p>
        </p:txBody>
      </p:sp>
      <p:sp>
        <p:nvSpPr>
          <p:cNvPr id="11" name="TextBox 10"/>
          <p:cNvSpPr txBox="1"/>
          <p:nvPr/>
        </p:nvSpPr>
        <p:spPr>
          <a:xfrm>
            <a:off x="1025754" y="1673918"/>
            <a:ext cx="10082581" cy="1015663"/>
          </a:xfrm>
          <a:prstGeom prst="rect">
            <a:avLst/>
          </a:prstGeom>
          <a:noFill/>
        </p:spPr>
        <p:txBody>
          <a:bodyPr wrap="square" rtlCol="0">
            <a:spAutoFit/>
          </a:bodyPr>
          <a:lstStyle/>
          <a:p>
            <a:r>
              <a:rPr lang="zh-CN" altLang="zh-CN" sz="1200" dirty="0"/>
              <a:t>设置轮廓线的颜色可以将轮廓与对象分开，也可以使轮廓线效果更丰富。设置轮廓线颜色的方法有</a:t>
            </a:r>
            <a:r>
              <a:rPr lang="en-US" altLang="zh-CN" sz="1200" dirty="0"/>
              <a:t>3</a:t>
            </a:r>
            <a:r>
              <a:rPr lang="zh-CN" altLang="zh-CN" sz="1200" dirty="0" smtClean="0"/>
              <a:t>种</a:t>
            </a:r>
            <a:r>
              <a:rPr lang="zh-CN" altLang="zh-CN" sz="1200" dirty="0"/>
              <a:t>设置轮廓线的颜色可以将轮廓与对象分开，也可以使轮廓线效果更丰富。设置轮廓线颜色的方法有</a:t>
            </a:r>
            <a:r>
              <a:rPr lang="en-US" altLang="zh-CN" sz="1200" dirty="0"/>
              <a:t>3</a:t>
            </a:r>
            <a:r>
              <a:rPr lang="zh-CN" altLang="zh-CN" sz="1200" dirty="0"/>
              <a:t>种</a:t>
            </a:r>
          </a:p>
          <a:p>
            <a:r>
              <a:rPr lang="zh-CN" altLang="zh-CN" sz="1200" dirty="0"/>
              <a:t>单击选中对象，在右边的默认调色板中单击鼠标右键进行修改，默认情况下，单击鼠标左键为填充对象，单击鼠标右键为填充轮廓线。</a:t>
            </a:r>
          </a:p>
          <a:p>
            <a:r>
              <a:rPr lang="zh-CN" altLang="zh-CN" sz="1200" dirty="0"/>
              <a:t>单击选中对象，在状态栏上双击轮廓线颜色进行改变，在弹出轮廓线对话框中进行修改。</a:t>
            </a:r>
          </a:p>
          <a:p>
            <a:r>
              <a:rPr lang="zh-CN" altLang="zh-CN" sz="1200" dirty="0"/>
              <a:t>单击选中对象，打开“轮廓笔”对话框，在对话框“颜色</a:t>
            </a:r>
            <a:endParaRPr lang="zh-CN" altLang="en-US" sz="1200" dirty="0"/>
          </a:p>
        </p:txBody>
      </p:sp>
      <p:sp>
        <p:nvSpPr>
          <p:cNvPr id="13"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Rectangle 1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6" name="Rectangle 7"/>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27" name="Group 3"/>
          <p:cNvGrpSpPr>
            <a:grpSpLocks noChangeAspect="1"/>
          </p:cNvGrpSpPr>
          <p:nvPr/>
        </p:nvGrpSpPr>
        <p:grpSpPr bwMode="auto">
          <a:xfrm>
            <a:off x="1438981" y="2203937"/>
            <a:ext cx="7382608" cy="2986457"/>
            <a:chOff x="-3261" y="3331"/>
            <a:chExt cx="10076" cy="4075"/>
          </a:xfrm>
        </p:grpSpPr>
        <p:sp>
          <p:nvSpPr>
            <p:cNvPr id="28" name="AutoShape 6"/>
            <p:cNvSpPr>
              <a:spLocks noChangeAspect="1" noChangeArrowheads="1" noTextEdit="1"/>
            </p:cNvSpPr>
            <p:nvPr/>
          </p:nvSpPr>
          <p:spPr bwMode="auto">
            <a:xfrm>
              <a:off x="4397" y="3331"/>
              <a:ext cx="2418" cy="67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Text Box 4"/>
            <p:cNvSpPr txBox="1">
              <a:spLocks noChangeArrowheads="1"/>
            </p:cNvSpPr>
            <p:nvPr/>
          </p:nvSpPr>
          <p:spPr bwMode="auto">
            <a:xfrm>
              <a:off x="-3261" y="6983"/>
              <a:ext cx="858" cy="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
        <p:nvSpPr>
          <p:cNvPr id="30" name="Rectangle 9"/>
          <p:cNvSpPr>
            <a:spLocks noChangeArrowheads="1"/>
          </p:cNvSpPr>
          <p:nvPr/>
        </p:nvSpPr>
        <p:spPr bwMode="auto">
          <a:xfrm>
            <a:off x="0" y="95408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1" name="Rectangle 14"/>
          <p:cNvSpPr>
            <a:spLocks noChangeArrowheads="1"/>
          </p:cNvSpPr>
          <p:nvPr/>
        </p:nvSpPr>
        <p:spPr bwMode="auto">
          <a:xfrm>
            <a:off x="152400" y="15240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5" name="Rectangle 16"/>
          <p:cNvSpPr>
            <a:spLocks noChangeArrowheads="1"/>
          </p:cNvSpPr>
          <p:nvPr/>
        </p:nvSpPr>
        <p:spPr bwMode="auto">
          <a:xfrm>
            <a:off x="152400" y="10985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8" name="Rectangle 21"/>
          <p:cNvSpPr>
            <a:spLocks noChangeArrowheads="1"/>
          </p:cNvSpPr>
          <p:nvPr/>
        </p:nvSpPr>
        <p:spPr bwMode="auto">
          <a:xfrm>
            <a:off x="152400" y="15240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4893835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项目四</a:t>
            </a:r>
            <a:endParaRPr lang="zh-CN" altLang="en-US" b="1" dirty="0">
              <a:solidFill>
                <a:schemeClr val="bg1"/>
              </a:solidFill>
            </a:endParaRPr>
          </a:p>
        </p:txBody>
      </p:sp>
      <p:sp>
        <p:nvSpPr>
          <p:cNvPr id="6" name="矩形 5"/>
          <p:cNvSpPr/>
          <p:nvPr/>
        </p:nvSpPr>
        <p:spPr>
          <a:xfrm>
            <a:off x="1850703" y="260648"/>
            <a:ext cx="2492991" cy="369332"/>
          </a:xfrm>
          <a:prstGeom prst="rect">
            <a:avLst/>
          </a:prstGeom>
        </p:spPr>
        <p:txBody>
          <a:bodyPr wrap="none">
            <a:spAutoFit/>
          </a:bodyPr>
          <a:lstStyle/>
          <a:p>
            <a:pPr algn="ctr"/>
            <a:r>
              <a:rPr lang="zh-CN" altLang="zh-CN" dirty="0"/>
              <a:t>编辑轮廓线和填充颜色</a:t>
            </a:r>
            <a:endParaRPr lang="zh-CN" altLang="zh-CN" b="1" dirty="0"/>
          </a:p>
        </p:txBody>
      </p:sp>
      <p:sp>
        <p:nvSpPr>
          <p:cNvPr id="7" name="对角圆角矩形 6"/>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zh-CN" sz="1100" dirty="0"/>
              <a:t>绘制精美壁纸</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641429" y="1043444"/>
            <a:ext cx="9023024" cy="369332"/>
          </a:xfrm>
          <a:prstGeom prst="rect">
            <a:avLst/>
          </a:prstGeom>
          <a:noFill/>
        </p:spPr>
        <p:txBody>
          <a:bodyPr wrap="square" rtlCol="0">
            <a:spAutoFit/>
          </a:bodyPr>
          <a:lstStyle/>
          <a:p>
            <a:pPr>
              <a:spcAft>
                <a:spcPts val="2400"/>
              </a:spcAft>
            </a:pPr>
            <a:r>
              <a:rPr lang="zh-CN" altLang="en-US" dirty="0" smtClean="0"/>
              <a:t>二、知识储备</a:t>
            </a:r>
            <a:endParaRPr lang="zh-CN" altLang="en-US" dirty="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zh-CN" sz="1100" dirty="0"/>
              <a:t>绘制卡通头像</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89992" y="346863"/>
            <a:ext cx="1031051" cy="261610"/>
          </a:xfrm>
          <a:prstGeom prst="rect">
            <a:avLst/>
          </a:prstGeom>
          <a:noFill/>
        </p:spPr>
        <p:txBody>
          <a:bodyPr wrap="none" rtlCol="0">
            <a:spAutoFit/>
          </a:bodyPr>
          <a:lstStyle/>
          <a:p>
            <a:r>
              <a:rPr lang="zh-CN" altLang="zh-CN" sz="1100" dirty="0"/>
              <a:t>绘制卡通插画</a:t>
            </a:r>
            <a:endParaRPr lang="zh-CN" altLang="en-US" sz="1100" b="1" dirty="0">
              <a:latin typeface="微软雅黑" panose="020B0503020204020204" pitchFamily="34" charset="-122"/>
              <a:ea typeface="微软雅黑" panose="020B0503020204020204" pitchFamily="34" charset="-122"/>
            </a:endParaRPr>
          </a:p>
        </p:txBody>
      </p:sp>
      <p:sp>
        <p:nvSpPr>
          <p:cNvPr id="10" name="TextBox 9"/>
          <p:cNvSpPr txBox="1"/>
          <p:nvPr/>
        </p:nvSpPr>
        <p:spPr>
          <a:xfrm>
            <a:off x="929037" y="1412776"/>
            <a:ext cx="1455848" cy="369332"/>
          </a:xfrm>
          <a:prstGeom prst="rect">
            <a:avLst/>
          </a:prstGeom>
          <a:noFill/>
        </p:spPr>
        <p:txBody>
          <a:bodyPr wrap="none" rtlCol="0">
            <a:spAutoFit/>
          </a:bodyPr>
          <a:lstStyle/>
          <a:p>
            <a:r>
              <a:rPr lang="en-US" altLang="zh-CN" dirty="0" smtClean="0">
                <a:solidFill>
                  <a:srgbClr val="C00000"/>
                </a:solidFill>
              </a:rPr>
              <a:t>3</a:t>
            </a:r>
            <a:r>
              <a:rPr lang="zh-CN" altLang="en-US" dirty="0" smtClean="0">
                <a:solidFill>
                  <a:srgbClr val="C00000"/>
                </a:solidFill>
              </a:rPr>
              <a:t>、</a:t>
            </a:r>
            <a:r>
              <a:rPr lang="zh-CN" altLang="en-US" dirty="0">
                <a:solidFill>
                  <a:srgbClr val="C00000"/>
                </a:solidFill>
              </a:rPr>
              <a:t>填充工具</a:t>
            </a:r>
            <a:endParaRPr lang="zh-CN" altLang="en-US" dirty="0"/>
          </a:p>
        </p:txBody>
      </p:sp>
      <p:sp>
        <p:nvSpPr>
          <p:cNvPr id="11" name="TextBox 10"/>
          <p:cNvSpPr txBox="1"/>
          <p:nvPr/>
        </p:nvSpPr>
        <p:spPr>
          <a:xfrm>
            <a:off x="562943" y="1673918"/>
            <a:ext cx="11377264" cy="738664"/>
          </a:xfrm>
          <a:prstGeom prst="rect">
            <a:avLst/>
          </a:prstGeom>
          <a:noFill/>
        </p:spPr>
        <p:txBody>
          <a:bodyPr wrap="square" rtlCol="0">
            <a:spAutoFit/>
          </a:bodyPr>
          <a:lstStyle/>
          <a:p>
            <a:r>
              <a:rPr lang="zh-CN" altLang="zh-CN" sz="1400" dirty="0"/>
              <a:t>使用“填充工具”（</a:t>
            </a:r>
            <a:r>
              <a:rPr lang="en-US" altLang="zh-CN" sz="1400" dirty="0" err="1"/>
              <a:t>CorelDRAW</a:t>
            </a:r>
            <a:r>
              <a:rPr lang="en-US" altLang="zh-CN" sz="1400" dirty="0"/>
              <a:t> X7</a:t>
            </a:r>
            <a:r>
              <a:rPr lang="zh-CN" altLang="zh-CN" sz="1400" dirty="0"/>
              <a:t>里“填充工具”全部放在了“交互式填充工具”下面）可以使用多种填充方法进行填充，包含（无填充、均匀填充、渐变填充、向量图样填充、位图图样填充、双色图样填充、复制填充等填充方式图</a:t>
            </a:r>
            <a:r>
              <a:rPr lang="en-US" altLang="zh-CN" sz="1400" dirty="0"/>
              <a:t>4-3</a:t>
            </a:r>
            <a:r>
              <a:rPr lang="zh-CN" altLang="zh-CN" sz="1400" dirty="0"/>
              <a:t>）。</a:t>
            </a:r>
          </a:p>
          <a:p>
            <a:r>
              <a:rPr lang="en-US" altLang="zh-CN" sz="1400" dirty="0"/>
              <a:t> </a:t>
            </a:r>
          </a:p>
        </p:txBody>
      </p:sp>
      <p:sp>
        <p:nvSpPr>
          <p:cNvPr id="13"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Rectangle 1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Rectangle 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0" name="Rectangle 18"/>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5"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15" name="Group 1"/>
          <p:cNvGrpSpPr>
            <a:grpSpLocks noChangeAspect="1"/>
          </p:cNvGrpSpPr>
          <p:nvPr/>
        </p:nvGrpSpPr>
        <p:grpSpPr bwMode="auto">
          <a:xfrm>
            <a:off x="9016608" y="2257579"/>
            <a:ext cx="1771650" cy="496888"/>
            <a:chOff x="4397" y="3331"/>
            <a:chExt cx="2418" cy="678"/>
          </a:xfrm>
        </p:grpSpPr>
        <p:sp>
          <p:nvSpPr>
            <p:cNvPr id="16" name="AutoShape 4"/>
            <p:cNvSpPr>
              <a:spLocks noChangeAspect="1" noChangeArrowheads="1" noTextEdit="1"/>
            </p:cNvSpPr>
            <p:nvPr/>
          </p:nvSpPr>
          <p:spPr bwMode="auto">
            <a:xfrm>
              <a:off x="4397" y="3331"/>
              <a:ext cx="2418" cy="67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5123" name="Picture 3" descr="7、底纹填充"/>
            <p:cNvPicPr>
              <a:picLocks noChangeAspect="1" noChangeArrowheads="1"/>
            </p:cNvPicPr>
            <p:nvPr/>
          </p:nvPicPr>
          <p:blipFill>
            <a:blip r:embed="rId3">
              <a:extLst>
                <a:ext uri="{28A0092B-C50C-407E-A947-70E740481C1C}">
                  <a14:useLocalDpi xmlns:a14="http://schemas.microsoft.com/office/drawing/2010/main" val="0"/>
                </a:ext>
              </a:extLst>
            </a:blip>
            <a:srcRect t="13579" r="5748" b="3633"/>
            <a:stretch>
              <a:fillRect/>
            </a:stretch>
          </p:blipFill>
          <p:spPr bwMode="auto">
            <a:xfrm>
              <a:off x="4582" y="3331"/>
              <a:ext cx="2146" cy="381"/>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2"/>
            <p:cNvSpPr txBox="1">
              <a:spLocks noChangeArrowheads="1"/>
            </p:cNvSpPr>
            <p:nvPr/>
          </p:nvSpPr>
          <p:spPr bwMode="auto">
            <a:xfrm>
              <a:off x="5150" y="3586"/>
              <a:ext cx="858" cy="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4-3</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0" name="Rectangle 7"/>
          <p:cNvSpPr>
            <a:spLocks noChangeArrowheads="1"/>
          </p:cNvSpPr>
          <p:nvPr/>
        </p:nvSpPr>
        <p:spPr bwMode="auto">
          <a:xfrm>
            <a:off x="0" y="95408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1" name="TextBox 20"/>
          <p:cNvSpPr txBox="1"/>
          <p:nvPr/>
        </p:nvSpPr>
        <p:spPr>
          <a:xfrm>
            <a:off x="562943" y="2754467"/>
            <a:ext cx="11343170" cy="1384995"/>
          </a:xfrm>
          <a:prstGeom prst="rect">
            <a:avLst/>
          </a:prstGeom>
          <a:noFill/>
        </p:spPr>
        <p:txBody>
          <a:bodyPr wrap="none" rtlCol="0">
            <a:spAutoFit/>
          </a:bodyPr>
          <a:lstStyle/>
          <a:p>
            <a:r>
              <a:rPr lang="zh-CN" altLang="zh-CN" sz="1200" b="1" dirty="0"/>
              <a:t>均匀填充</a:t>
            </a:r>
            <a:r>
              <a:rPr lang="zh-CN" altLang="zh-CN" sz="1200" dirty="0"/>
              <a:t>：可以为对象填充单一颜色，也可在调板中单击颜色进行填充。</a:t>
            </a:r>
          </a:p>
          <a:p>
            <a:r>
              <a:rPr lang="zh-CN" altLang="zh-CN" sz="1200" b="1" dirty="0"/>
              <a:t>渐变填充</a:t>
            </a:r>
            <a:r>
              <a:rPr lang="zh-CN" altLang="zh-CN" sz="1200" dirty="0"/>
              <a:t>：可以为对象添加两种或多种颜色的平滑渐进色彩效果，包括：线性、辐射、锥和正方形</a:t>
            </a:r>
            <a:r>
              <a:rPr lang="en-US" altLang="zh-CN" sz="1200" dirty="0"/>
              <a:t>4</a:t>
            </a:r>
            <a:r>
              <a:rPr lang="zh-CN" altLang="zh-CN" sz="1200" dirty="0"/>
              <a:t>种填充类型，在设计创作中用于表现物体质感及丰富的色彩变化。</a:t>
            </a:r>
          </a:p>
          <a:p>
            <a:r>
              <a:rPr lang="zh-CN" altLang="zh-CN" sz="1200" b="1" dirty="0"/>
              <a:t>向量图样填充</a:t>
            </a:r>
            <a:r>
              <a:rPr lang="zh-CN" altLang="zh-CN" sz="1200" dirty="0"/>
              <a:t>：可以直接为对象填充预设的图案，也可以用绘制的对象或导入的图像创建图样进行填充。（双色填充、全色填充、位图填充、填充的设置）</a:t>
            </a:r>
          </a:p>
          <a:p>
            <a:r>
              <a:rPr lang="zh-CN" altLang="zh-CN" sz="1200" b="1" dirty="0"/>
              <a:t>位图图样填充</a:t>
            </a:r>
            <a:r>
              <a:rPr lang="zh-CN" altLang="zh-CN" sz="1200" dirty="0"/>
              <a:t>：位图图样填充是将预先设置好的许多规则的彩色图片填充到对象里去，这种图案和位图图像一样，有着丰富的色彩。</a:t>
            </a:r>
          </a:p>
          <a:p>
            <a:r>
              <a:rPr lang="zh-CN" altLang="zh-CN" sz="1200" b="1" dirty="0"/>
              <a:t>双色图样填充</a:t>
            </a:r>
            <a:r>
              <a:rPr lang="zh-CN" altLang="zh-CN" sz="1200" dirty="0"/>
              <a:t>：双色图样填充只有两种颜色，虽然没有丰富的颜色，但刷新和打印速度较快，是用户非常喜爱的一种填充方式。</a:t>
            </a:r>
          </a:p>
          <a:p>
            <a:r>
              <a:rPr lang="zh-CN" altLang="zh-CN" sz="1200" b="1" dirty="0"/>
              <a:t>复制填充</a:t>
            </a:r>
            <a:r>
              <a:rPr lang="zh-CN" altLang="zh-CN" sz="1200" dirty="0"/>
              <a:t>：将一个对象的填充效果复制填充到另一个对象上去。</a:t>
            </a:r>
          </a:p>
          <a:p>
            <a:endParaRPr lang="zh-CN" altLang="en-US" sz="1200" dirty="0"/>
          </a:p>
        </p:txBody>
      </p:sp>
    </p:spTree>
    <p:extLst>
      <p:ext uri="{BB962C8B-B14F-4D97-AF65-F5344CB8AC3E}">
        <p14:creationId xmlns:p14="http://schemas.microsoft.com/office/powerpoint/2010/main" val="12858710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项目四</a:t>
            </a:r>
            <a:endParaRPr lang="zh-CN" altLang="en-US" b="1" dirty="0">
              <a:solidFill>
                <a:schemeClr val="bg1"/>
              </a:solidFill>
            </a:endParaRPr>
          </a:p>
        </p:txBody>
      </p:sp>
      <p:sp>
        <p:nvSpPr>
          <p:cNvPr id="6" name="矩形 5"/>
          <p:cNvSpPr/>
          <p:nvPr/>
        </p:nvSpPr>
        <p:spPr>
          <a:xfrm>
            <a:off x="1706687" y="162197"/>
            <a:ext cx="2492991" cy="369332"/>
          </a:xfrm>
          <a:prstGeom prst="rect">
            <a:avLst/>
          </a:prstGeom>
        </p:spPr>
        <p:txBody>
          <a:bodyPr wrap="none">
            <a:spAutoFit/>
          </a:bodyPr>
          <a:lstStyle/>
          <a:p>
            <a:pPr algn="ctr"/>
            <a:r>
              <a:rPr lang="zh-CN" altLang="zh-CN" dirty="0"/>
              <a:t>编辑轮廓线和填充颜色</a:t>
            </a:r>
            <a:endParaRPr lang="zh-CN" altLang="zh-CN" b="1" dirty="0"/>
          </a:p>
        </p:txBody>
      </p:sp>
      <p:sp>
        <p:nvSpPr>
          <p:cNvPr id="7" name="对角圆角矩形 6"/>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zh-CN" sz="1100" dirty="0"/>
              <a:t>绘制精美壁纸</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641429" y="1043444"/>
            <a:ext cx="9023024" cy="369332"/>
          </a:xfrm>
          <a:prstGeom prst="rect">
            <a:avLst/>
          </a:prstGeom>
          <a:noFill/>
        </p:spPr>
        <p:txBody>
          <a:bodyPr wrap="square" rtlCol="0">
            <a:spAutoFit/>
          </a:bodyPr>
          <a:lstStyle/>
          <a:p>
            <a:pPr>
              <a:spcAft>
                <a:spcPts val="2400"/>
              </a:spcAft>
            </a:pPr>
            <a:r>
              <a:rPr lang="zh-CN" altLang="en-US" dirty="0" smtClean="0"/>
              <a:t>二、知识储备</a:t>
            </a:r>
            <a:endParaRPr lang="zh-CN" altLang="en-US" dirty="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zh-CN" sz="1100" dirty="0"/>
              <a:t>绘制卡通头像</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89992" y="346863"/>
            <a:ext cx="1031051" cy="261610"/>
          </a:xfrm>
          <a:prstGeom prst="rect">
            <a:avLst/>
          </a:prstGeom>
          <a:noFill/>
        </p:spPr>
        <p:txBody>
          <a:bodyPr wrap="none" rtlCol="0">
            <a:spAutoFit/>
          </a:bodyPr>
          <a:lstStyle/>
          <a:p>
            <a:r>
              <a:rPr lang="zh-CN" altLang="zh-CN" sz="1100" dirty="0"/>
              <a:t>绘制卡通插画</a:t>
            </a:r>
            <a:endParaRPr lang="zh-CN" altLang="en-US" sz="1100" b="1" dirty="0">
              <a:latin typeface="微软雅黑" panose="020B0503020204020204" pitchFamily="34" charset="-122"/>
              <a:ea typeface="微软雅黑" panose="020B0503020204020204" pitchFamily="34" charset="-122"/>
            </a:endParaRPr>
          </a:p>
        </p:txBody>
      </p:sp>
      <p:sp>
        <p:nvSpPr>
          <p:cNvPr id="10" name="TextBox 9"/>
          <p:cNvSpPr txBox="1"/>
          <p:nvPr/>
        </p:nvSpPr>
        <p:spPr>
          <a:xfrm>
            <a:off x="793594" y="1412776"/>
            <a:ext cx="1032655" cy="276999"/>
          </a:xfrm>
          <a:prstGeom prst="rect">
            <a:avLst/>
          </a:prstGeom>
          <a:noFill/>
        </p:spPr>
        <p:txBody>
          <a:bodyPr wrap="none" rtlCol="0">
            <a:spAutoFit/>
          </a:bodyPr>
          <a:lstStyle/>
          <a:p>
            <a:r>
              <a:rPr lang="en-US" altLang="zh-CN" sz="1200" dirty="0" smtClean="0">
                <a:solidFill>
                  <a:srgbClr val="C00000"/>
                </a:solidFill>
              </a:rPr>
              <a:t>3</a:t>
            </a:r>
            <a:r>
              <a:rPr lang="zh-CN" altLang="en-US" sz="1200" dirty="0" smtClean="0">
                <a:solidFill>
                  <a:srgbClr val="C00000"/>
                </a:solidFill>
              </a:rPr>
              <a:t>、</a:t>
            </a:r>
            <a:r>
              <a:rPr lang="zh-CN" altLang="en-US" sz="1200" dirty="0">
                <a:solidFill>
                  <a:srgbClr val="C00000"/>
                </a:solidFill>
              </a:rPr>
              <a:t>网状</a:t>
            </a:r>
            <a:r>
              <a:rPr lang="zh-CN" altLang="en-US" sz="1200" dirty="0" smtClean="0">
                <a:solidFill>
                  <a:srgbClr val="C00000"/>
                </a:solidFill>
              </a:rPr>
              <a:t>填充</a:t>
            </a:r>
            <a:endParaRPr lang="zh-CN" altLang="en-US" sz="1200" dirty="0">
              <a:solidFill>
                <a:srgbClr val="C00000"/>
              </a:solidFill>
            </a:endParaRPr>
          </a:p>
        </p:txBody>
      </p:sp>
      <p:sp>
        <p:nvSpPr>
          <p:cNvPr id="12" name="TextBox 11"/>
          <p:cNvSpPr txBox="1"/>
          <p:nvPr/>
        </p:nvSpPr>
        <p:spPr>
          <a:xfrm>
            <a:off x="768296" y="1749395"/>
            <a:ext cx="5846574" cy="646331"/>
          </a:xfrm>
          <a:prstGeom prst="rect">
            <a:avLst/>
          </a:prstGeom>
          <a:noFill/>
        </p:spPr>
        <p:txBody>
          <a:bodyPr wrap="square" rtlCol="0">
            <a:spAutoFit/>
          </a:bodyPr>
          <a:lstStyle/>
          <a:p>
            <a:r>
              <a:rPr lang="zh-CN" altLang="zh-CN" sz="1200" dirty="0"/>
              <a:t>使用“网状填充工具”，可以设置不同的网格数量和调节点位置给对象填充不同颜色的混合效果，通过“网状填充”属性栏的设置和基本使用方法的学习，可以掌握“网状填充工具”的基本使用方法。属性栏的设置如图</a:t>
            </a:r>
            <a:r>
              <a:rPr lang="en-US" altLang="zh-CN" sz="1200" dirty="0"/>
              <a:t>4-4</a:t>
            </a:r>
            <a:r>
              <a:rPr lang="zh-CN" altLang="zh-CN" sz="1200" dirty="0"/>
              <a:t>所示。</a:t>
            </a:r>
          </a:p>
        </p:txBody>
      </p:sp>
      <p:sp>
        <p:nvSpPr>
          <p:cNvPr id="13"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8" name="TextBox 17"/>
          <p:cNvSpPr txBox="1"/>
          <p:nvPr/>
        </p:nvSpPr>
        <p:spPr>
          <a:xfrm>
            <a:off x="854130" y="2487470"/>
            <a:ext cx="5677093" cy="3416320"/>
          </a:xfrm>
          <a:prstGeom prst="rect">
            <a:avLst/>
          </a:prstGeom>
          <a:noFill/>
        </p:spPr>
        <p:txBody>
          <a:bodyPr wrap="square" rtlCol="0">
            <a:spAutoFit/>
          </a:bodyPr>
          <a:lstStyle/>
          <a:p>
            <a:r>
              <a:rPr lang="zh-CN" altLang="zh-CN" sz="1200" b="1" dirty="0"/>
              <a:t>网格大小</a:t>
            </a:r>
            <a:r>
              <a:rPr lang="zh-CN" altLang="zh-CN" sz="1200" dirty="0"/>
              <a:t>：可分别设置水平方向和垂直方向上的网格数目。</a:t>
            </a:r>
          </a:p>
          <a:p>
            <a:r>
              <a:rPr lang="zh-CN" altLang="zh-CN" sz="1200" b="1" dirty="0"/>
              <a:t>选取范围模式</a:t>
            </a:r>
            <a:r>
              <a:rPr lang="zh-CN" altLang="zh-CN" sz="1200" dirty="0"/>
              <a:t>：单击该选项，可以在该选项的列表中选择“矩形”或“手绘”作为选定内容的选取框。</a:t>
            </a:r>
          </a:p>
          <a:p>
            <a:r>
              <a:rPr lang="zh-CN" altLang="zh-CN" sz="1200" b="1" dirty="0"/>
              <a:t>添加交叉点</a:t>
            </a:r>
            <a:r>
              <a:rPr lang="zh-CN" altLang="zh-CN" sz="1200" dirty="0"/>
              <a:t>：可以在网状填充的网格中添加一个交叉点（使用鼠标左键单击填充对象的空白处出现一个黑点时，该按钮才可用）</a:t>
            </a:r>
          </a:p>
          <a:p>
            <a:r>
              <a:rPr lang="zh-CN" altLang="zh-CN" sz="1200" b="1" dirty="0"/>
              <a:t>删除节点</a:t>
            </a:r>
            <a:r>
              <a:rPr lang="zh-CN" altLang="zh-CN" sz="1200" dirty="0"/>
              <a:t>：删除所选节点，改变曲线对象的形状。</a:t>
            </a:r>
          </a:p>
          <a:p>
            <a:r>
              <a:rPr lang="zh-CN" altLang="zh-CN" sz="1200" b="1" dirty="0"/>
              <a:t>转换为线条</a:t>
            </a:r>
            <a:r>
              <a:rPr lang="zh-CN" altLang="zh-CN" sz="1200" dirty="0"/>
              <a:t>：将所选节点处的曲线转换为曲线。</a:t>
            </a:r>
          </a:p>
          <a:p>
            <a:r>
              <a:rPr lang="zh-CN" altLang="zh-CN" sz="1200" b="1" dirty="0"/>
              <a:t>转换为曲线</a:t>
            </a:r>
            <a:r>
              <a:rPr lang="zh-CN" altLang="zh-CN" sz="1200" dirty="0"/>
              <a:t>：将所选节点对应的直线转换为曲线，转换为曲线后的线段会出现两个控制柄，通过调整控制柄更改曲线的形状。</a:t>
            </a:r>
          </a:p>
          <a:p>
            <a:r>
              <a:rPr lang="zh-CN" altLang="zh-CN" sz="1200" b="1" dirty="0"/>
              <a:t>尖突节点</a:t>
            </a:r>
            <a:r>
              <a:rPr lang="zh-CN" altLang="zh-CN" sz="1200" dirty="0"/>
              <a:t>：单击该按钮可将所选节点转换为尖突节点。</a:t>
            </a:r>
          </a:p>
          <a:p>
            <a:r>
              <a:rPr lang="zh-CN" altLang="zh-CN" sz="1200" b="1" dirty="0"/>
              <a:t>平滑节点</a:t>
            </a:r>
            <a:r>
              <a:rPr lang="zh-CN" altLang="zh-CN" sz="1200" dirty="0"/>
              <a:t>：该按钮可以将所选节点转换为平滑节点，提高曲线的圆润度。</a:t>
            </a:r>
          </a:p>
          <a:p>
            <a:r>
              <a:rPr lang="zh-CN" altLang="zh-CN" sz="1200" b="1" dirty="0"/>
              <a:t>对称节点</a:t>
            </a:r>
            <a:r>
              <a:rPr lang="zh-CN" altLang="zh-CN" sz="1200" dirty="0"/>
              <a:t>：将同一曲线形状应用到所选节点的两侧，使节点两侧的曲线形状相同。</a:t>
            </a:r>
          </a:p>
          <a:p>
            <a:r>
              <a:rPr lang="zh-CN" altLang="zh-CN" sz="1200" b="1" dirty="0"/>
              <a:t>平滑网状颜色</a:t>
            </a:r>
            <a:r>
              <a:rPr lang="zh-CN" altLang="zh-CN" sz="1200" dirty="0"/>
              <a:t>：减少网状填充中的硬边缘，使填充颜色过渡更加柔和。</a:t>
            </a:r>
          </a:p>
          <a:p>
            <a:r>
              <a:rPr lang="zh-CN" altLang="zh-CN" sz="1200" b="1" dirty="0"/>
              <a:t>选择颜色</a:t>
            </a:r>
            <a:r>
              <a:rPr lang="zh-CN" altLang="zh-CN" sz="1200" dirty="0"/>
              <a:t>：从文档窗口中对选定节点进行颜色选取。</a:t>
            </a:r>
          </a:p>
          <a:p>
            <a:r>
              <a:rPr lang="zh-CN" altLang="zh-CN" sz="1200" b="1" dirty="0"/>
              <a:t>网状填充颜色</a:t>
            </a:r>
            <a:r>
              <a:rPr lang="zh-CN" altLang="zh-CN" sz="1200" dirty="0"/>
              <a:t>：为选定节点选择填充颜色。</a:t>
            </a:r>
          </a:p>
          <a:p>
            <a:r>
              <a:rPr lang="zh-CN" altLang="zh-CN" sz="1200" b="1" dirty="0"/>
              <a:t>透明度</a:t>
            </a:r>
            <a:r>
              <a:rPr lang="zh-CN" altLang="zh-CN" sz="1200" dirty="0"/>
              <a:t>：设置所选节点透明度，单击透明度选项出现透明度块，然后拖曳滑块，即可设置所选节点区域的透明度。</a:t>
            </a:r>
          </a:p>
          <a:p>
            <a:r>
              <a:rPr lang="zh-CN" altLang="zh-CN" sz="1200" b="1" dirty="0"/>
              <a:t>清除网状</a:t>
            </a:r>
            <a:r>
              <a:rPr lang="zh-CN" altLang="zh-CN" sz="1200" dirty="0"/>
              <a:t>：移除对象中的网状填充。</a:t>
            </a:r>
            <a:r>
              <a:rPr lang="zh-CN" altLang="zh-CN" sz="1200" dirty="0" smtClean="0"/>
              <a:t>。</a:t>
            </a:r>
            <a:endParaRPr lang="zh-CN" altLang="en-US" sz="1200" dirty="0"/>
          </a:p>
        </p:txBody>
      </p:sp>
      <p:sp>
        <p:nvSpPr>
          <p:cNvPr id="19" name="Rectangle 1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Rectangle 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0" name="Rectangle 18"/>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5"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0" name="Rectangle 1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24" name="Group 1"/>
          <p:cNvGrpSpPr>
            <a:grpSpLocks noChangeAspect="1"/>
          </p:cNvGrpSpPr>
          <p:nvPr/>
        </p:nvGrpSpPr>
        <p:grpSpPr bwMode="auto">
          <a:xfrm>
            <a:off x="7035279" y="1977952"/>
            <a:ext cx="4768850" cy="488950"/>
            <a:chOff x="2734" y="7068"/>
            <a:chExt cx="6510" cy="667"/>
          </a:xfrm>
        </p:grpSpPr>
        <p:sp>
          <p:nvSpPr>
            <p:cNvPr id="26" name="AutoShape 4"/>
            <p:cNvSpPr>
              <a:spLocks noChangeAspect="1" noChangeArrowheads="1" noTextEdit="1"/>
            </p:cNvSpPr>
            <p:nvPr/>
          </p:nvSpPr>
          <p:spPr bwMode="auto">
            <a:xfrm>
              <a:off x="2734" y="7068"/>
              <a:ext cx="6510" cy="66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051" name="Picture 3" descr="11、网状填充工具"/>
            <p:cNvPicPr>
              <a:picLocks noChangeAspect="1" noChangeArrowheads="1"/>
            </p:cNvPicPr>
            <p:nvPr/>
          </p:nvPicPr>
          <p:blipFill>
            <a:blip r:embed="rId3">
              <a:extLst>
                <a:ext uri="{28A0092B-C50C-407E-A947-70E740481C1C}">
                  <a14:useLocalDpi xmlns:a14="http://schemas.microsoft.com/office/drawing/2010/main" val="0"/>
                </a:ext>
              </a:extLst>
            </a:blip>
            <a:srcRect r="9572" b="12442"/>
            <a:stretch>
              <a:fillRect/>
            </a:stretch>
          </p:blipFill>
          <p:spPr bwMode="auto">
            <a:xfrm>
              <a:off x="2734" y="7068"/>
              <a:ext cx="6510" cy="322"/>
            </a:xfrm>
            <a:prstGeom prst="rect">
              <a:avLst/>
            </a:prstGeom>
            <a:noFill/>
            <a:extLst>
              <a:ext uri="{909E8E84-426E-40DD-AFC4-6F175D3DCCD1}">
                <a14:hiddenFill xmlns:a14="http://schemas.microsoft.com/office/drawing/2010/main">
                  <a:solidFill>
                    <a:srgbClr val="FFFFFF"/>
                  </a:solidFill>
                </a14:hiddenFill>
              </a:ext>
            </a:extLst>
          </p:spPr>
        </p:pic>
        <p:sp>
          <p:nvSpPr>
            <p:cNvPr id="27" name="Text Box 2"/>
            <p:cNvSpPr txBox="1">
              <a:spLocks noChangeArrowheads="1"/>
            </p:cNvSpPr>
            <p:nvPr/>
          </p:nvSpPr>
          <p:spPr bwMode="auto">
            <a:xfrm>
              <a:off x="5156" y="7390"/>
              <a:ext cx="1021"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如图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4-4</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8" name="Rectangle 7"/>
          <p:cNvSpPr>
            <a:spLocks noChangeArrowheads="1"/>
          </p:cNvSpPr>
          <p:nvPr/>
        </p:nvSpPr>
        <p:spPr bwMode="auto">
          <a:xfrm>
            <a:off x="0" y="9461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7424206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项目四</a:t>
            </a:r>
            <a:endParaRPr lang="zh-CN" altLang="en-US" b="1" dirty="0">
              <a:solidFill>
                <a:schemeClr val="bg1"/>
              </a:solidFill>
            </a:endParaRPr>
          </a:p>
        </p:txBody>
      </p:sp>
      <p:sp>
        <p:nvSpPr>
          <p:cNvPr id="6" name="矩形 5"/>
          <p:cNvSpPr/>
          <p:nvPr/>
        </p:nvSpPr>
        <p:spPr>
          <a:xfrm>
            <a:off x="1706687" y="165622"/>
            <a:ext cx="2492991" cy="369332"/>
          </a:xfrm>
          <a:prstGeom prst="rect">
            <a:avLst/>
          </a:prstGeom>
        </p:spPr>
        <p:txBody>
          <a:bodyPr wrap="none">
            <a:spAutoFit/>
          </a:bodyPr>
          <a:lstStyle/>
          <a:p>
            <a:pPr algn="ctr"/>
            <a:r>
              <a:rPr lang="zh-CN" altLang="zh-CN" dirty="0"/>
              <a:t>编辑轮廓线和填充颜色</a:t>
            </a:r>
            <a:endParaRPr lang="zh-CN" altLang="zh-CN" b="1" dirty="0"/>
          </a:p>
        </p:txBody>
      </p:sp>
      <p:sp>
        <p:nvSpPr>
          <p:cNvPr id="7" name="对角圆角矩形 6"/>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zh-CN" sz="1100" dirty="0"/>
              <a:t>绘制精美壁纸</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641429" y="1043444"/>
            <a:ext cx="9023024" cy="369332"/>
          </a:xfrm>
          <a:prstGeom prst="rect">
            <a:avLst/>
          </a:prstGeom>
          <a:noFill/>
        </p:spPr>
        <p:txBody>
          <a:bodyPr wrap="square" rtlCol="0">
            <a:spAutoFit/>
          </a:bodyPr>
          <a:lstStyle/>
          <a:p>
            <a:pPr>
              <a:spcAft>
                <a:spcPts val="2400"/>
              </a:spcAft>
            </a:pPr>
            <a:r>
              <a:rPr lang="zh-CN" altLang="en-US" dirty="0" smtClean="0"/>
              <a:t>三、任务实现</a:t>
            </a:r>
            <a:endParaRPr lang="zh-CN" altLang="en-US" dirty="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zh-CN" sz="1100" dirty="0"/>
              <a:t>绘制卡通头像</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89992" y="346863"/>
            <a:ext cx="1031051" cy="261610"/>
          </a:xfrm>
          <a:prstGeom prst="rect">
            <a:avLst/>
          </a:prstGeom>
          <a:noFill/>
        </p:spPr>
        <p:txBody>
          <a:bodyPr wrap="none" rtlCol="0">
            <a:spAutoFit/>
          </a:bodyPr>
          <a:lstStyle/>
          <a:p>
            <a:r>
              <a:rPr lang="zh-CN" altLang="zh-CN" sz="1100" dirty="0"/>
              <a:t>绘制卡通插画</a:t>
            </a:r>
            <a:endParaRPr lang="zh-CN" altLang="en-US" sz="1100" b="1" dirty="0">
              <a:latin typeface="微软雅黑" panose="020B0503020204020204" pitchFamily="34" charset="-122"/>
              <a:ea typeface="微软雅黑" panose="020B0503020204020204" pitchFamily="34" charset="-122"/>
            </a:endParaRPr>
          </a:p>
        </p:txBody>
      </p:sp>
      <p:sp>
        <p:nvSpPr>
          <p:cNvPr id="13"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Rectangle 1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Rectangle 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0" name="Rectangle 18"/>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5"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0" name="Rectangle 1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Rectangle 1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4" name="Rectangle 2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1" name="Rectangle 3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TextBox 14"/>
          <p:cNvSpPr txBox="1"/>
          <p:nvPr/>
        </p:nvSpPr>
        <p:spPr>
          <a:xfrm>
            <a:off x="482552" y="1410044"/>
            <a:ext cx="5769023" cy="4832092"/>
          </a:xfrm>
          <a:prstGeom prst="rect">
            <a:avLst/>
          </a:prstGeom>
          <a:noFill/>
        </p:spPr>
        <p:txBody>
          <a:bodyPr wrap="square" rtlCol="0">
            <a:spAutoFit/>
          </a:bodyPr>
          <a:lstStyle/>
          <a:p>
            <a:r>
              <a:rPr lang="zh-CN" altLang="zh-CN" sz="1400" dirty="0"/>
              <a:t>【</a:t>
            </a:r>
            <a:r>
              <a:rPr lang="en-US" altLang="zh-CN" sz="1400" dirty="0"/>
              <a:t>Step01</a:t>
            </a:r>
            <a:r>
              <a:rPr lang="zh-CN" altLang="zh-CN" sz="1400" dirty="0"/>
              <a:t>】新建空白文档。设置文档名称为“绘制卡通头像”，设置页面大小“宽”为</a:t>
            </a:r>
            <a:r>
              <a:rPr lang="en-US" altLang="zh-CN" sz="1400" dirty="0"/>
              <a:t>100mm</a:t>
            </a:r>
            <a:r>
              <a:rPr lang="zh-CN" altLang="zh-CN" sz="1400" dirty="0"/>
              <a:t>、“高”为</a:t>
            </a:r>
            <a:r>
              <a:rPr lang="en-US" altLang="zh-CN" sz="1400" dirty="0"/>
              <a:t>100mm</a:t>
            </a:r>
            <a:r>
              <a:rPr lang="zh-CN" altLang="zh-CN" sz="1400" dirty="0"/>
              <a:t>，如图</a:t>
            </a:r>
            <a:r>
              <a:rPr lang="en-US" altLang="zh-CN" sz="1400" dirty="0"/>
              <a:t>4-5</a:t>
            </a:r>
            <a:r>
              <a:rPr lang="zh-CN" altLang="zh-CN" sz="1400" dirty="0"/>
              <a:t>所示。</a:t>
            </a:r>
          </a:p>
          <a:p>
            <a:r>
              <a:rPr lang="zh-CN" altLang="zh-CN" sz="1400" dirty="0"/>
              <a:t>【</a:t>
            </a:r>
            <a:r>
              <a:rPr lang="en-US" altLang="zh-CN" sz="1400" dirty="0"/>
              <a:t>Step02</a:t>
            </a:r>
            <a:r>
              <a:rPr lang="zh-CN" altLang="zh-CN" sz="1400" dirty="0"/>
              <a:t>】绘制脸型。选择“椭圆形工具”，按住</a:t>
            </a:r>
            <a:r>
              <a:rPr lang="en-US" altLang="zh-CN" sz="1400" dirty="0"/>
              <a:t>ctrl</a:t>
            </a:r>
            <a:r>
              <a:rPr lang="zh-CN" altLang="zh-CN" sz="1400" dirty="0"/>
              <a:t>绘制正圆，如图</a:t>
            </a:r>
            <a:r>
              <a:rPr lang="en-US" altLang="zh-CN" sz="1400" dirty="0"/>
              <a:t>4-6</a:t>
            </a:r>
            <a:r>
              <a:rPr lang="zh-CN" altLang="zh-CN" sz="1400" dirty="0"/>
              <a:t>所示</a:t>
            </a:r>
          </a:p>
          <a:p>
            <a:r>
              <a:rPr lang="zh-CN" altLang="zh-CN" sz="1400" dirty="0"/>
              <a:t>颜色填充为（</a:t>
            </a:r>
            <a:r>
              <a:rPr lang="en-US" altLang="zh-CN" sz="1400" dirty="0"/>
              <a:t>C:69,M:24,Y:2,K:0</a:t>
            </a:r>
            <a:r>
              <a:rPr lang="zh-CN" altLang="zh-CN" sz="1400" dirty="0"/>
              <a:t>）</a:t>
            </a:r>
            <a:r>
              <a:rPr lang="en-US" altLang="zh-CN" sz="1400" dirty="0"/>
              <a:t>,</a:t>
            </a:r>
            <a:r>
              <a:rPr lang="zh-CN" altLang="zh-CN" sz="1400" dirty="0"/>
              <a:t>“轮廓宽度”为</a:t>
            </a:r>
            <a:r>
              <a:rPr lang="en-US" altLang="zh-CN" sz="1400" dirty="0"/>
              <a:t>0.75mm</a:t>
            </a:r>
            <a:r>
              <a:rPr lang="zh-CN" altLang="zh-CN" sz="1400" dirty="0"/>
              <a:t>，如图</a:t>
            </a:r>
            <a:r>
              <a:rPr lang="en-US" altLang="zh-CN" sz="1400" dirty="0"/>
              <a:t>4-7</a:t>
            </a:r>
            <a:r>
              <a:rPr lang="zh-CN" altLang="zh-CN" sz="1400" dirty="0"/>
              <a:t>所示</a:t>
            </a:r>
            <a:r>
              <a:rPr lang="zh-CN" altLang="zh-CN" sz="1400" dirty="0" smtClean="0"/>
              <a:t>：</a:t>
            </a:r>
            <a:endParaRPr lang="en-US" altLang="zh-CN" sz="1400" dirty="0" smtClean="0"/>
          </a:p>
          <a:p>
            <a:r>
              <a:rPr lang="zh-CN" altLang="zh-CN" sz="1400" dirty="0"/>
              <a:t>【</a:t>
            </a:r>
            <a:r>
              <a:rPr lang="en-US" altLang="zh-CN" sz="1400" dirty="0"/>
              <a:t>Step03</a:t>
            </a:r>
            <a:r>
              <a:rPr lang="zh-CN" altLang="zh-CN" sz="1400" dirty="0"/>
              <a:t>】修剪脸型。选择“椭圆形工具”绘制一个椭圆，颜色填充为白色，“轮廓宽度”为</a:t>
            </a:r>
            <a:r>
              <a:rPr lang="en-US" altLang="zh-CN" sz="1400" dirty="0"/>
              <a:t>0.75mm</a:t>
            </a:r>
            <a:r>
              <a:rPr lang="zh-CN" altLang="zh-CN" sz="1400" dirty="0"/>
              <a:t>，如图</a:t>
            </a:r>
            <a:r>
              <a:rPr lang="en-US" altLang="zh-CN" sz="1400" dirty="0"/>
              <a:t>4-8</a:t>
            </a:r>
            <a:r>
              <a:rPr lang="zh-CN" altLang="zh-CN" sz="1400" dirty="0"/>
              <a:t>所示，选择“钢笔工具”在椭圆下半部分绘制弧线，然后用弧线来修剪椭圆，如图</a:t>
            </a:r>
            <a:r>
              <a:rPr lang="en-US" altLang="zh-CN" sz="1400" dirty="0"/>
              <a:t>4-9</a:t>
            </a:r>
            <a:r>
              <a:rPr lang="zh-CN" altLang="zh-CN" sz="1400" dirty="0"/>
              <a:t>、图</a:t>
            </a:r>
            <a:r>
              <a:rPr lang="en-US" altLang="zh-CN" sz="1400" dirty="0"/>
              <a:t>4-10</a:t>
            </a:r>
            <a:r>
              <a:rPr lang="zh-CN" altLang="zh-CN" sz="1400" dirty="0"/>
              <a:t>所示，接着将修剪好的椭圆拆分，再删除下半部分，最后用“形状工具”调整部分形状，如图</a:t>
            </a:r>
            <a:r>
              <a:rPr lang="en-US" altLang="zh-CN" sz="1400" dirty="0"/>
              <a:t>4-11</a:t>
            </a:r>
            <a:r>
              <a:rPr lang="zh-CN" altLang="zh-CN" sz="1400" dirty="0"/>
              <a:t>所示：</a:t>
            </a:r>
          </a:p>
          <a:p>
            <a:r>
              <a:rPr lang="zh-CN" altLang="zh-CN" sz="1400" dirty="0"/>
              <a:t>【</a:t>
            </a:r>
            <a:r>
              <a:rPr lang="en-US" altLang="zh-CN" sz="1400" dirty="0"/>
              <a:t>Step04</a:t>
            </a:r>
            <a:r>
              <a:rPr lang="zh-CN" altLang="zh-CN" sz="1400" dirty="0"/>
              <a:t>】绘制眼睛。选择“椭圆形工具”绘制一个椭圆作为左边眼睛，颜色填充为白色，“轮廓宽度”为</a:t>
            </a:r>
            <a:r>
              <a:rPr lang="en-US" altLang="zh-CN" sz="1400" dirty="0"/>
              <a:t>0.75mm</a:t>
            </a:r>
            <a:r>
              <a:rPr lang="zh-CN" altLang="zh-CN" sz="1400" dirty="0"/>
              <a:t>，将左边眼睛进行复制得到右边眼睛，将复制的眼睛“水平镜像”如图</a:t>
            </a:r>
            <a:r>
              <a:rPr lang="en-US" altLang="zh-CN" sz="1400" dirty="0"/>
              <a:t>4-12</a:t>
            </a:r>
            <a:r>
              <a:rPr lang="zh-CN" altLang="zh-CN" sz="1400" dirty="0"/>
              <a:t>所示：</a:t>
            </a:r>
          </a:p>
          <a:p>
            <a:r>
              <a:rPr lang="zh-CN" altLang="zh-CN" sz="1400" dirty="0"/>
              <a:t>【</a:t>
            </a:r>
            <a:r>
              <a:rPr lang="en-US" altLang="zh-CN" sz="1400" dirty="0"/>
              <a:t>Step05</a:t>
            </a:r>
            <a:r>
              <a:rPr lang="zh-CN" altLang="zh-CN" sz="1400" dirty="0"/>
              <a:t>】绘制眼球。选择“椭圆形工具”绘制一个椭圆作为左边眼球，颜色填充为黑色，“轮廓宽度”为无，在黑色眼球上绘制一个椭圆作为眼球的高光，颜色填充为白色，“轮廓宽度”为无，复制眼球和高光得到右边眼球，如图</a:t>
            </a:r>
            <a:r>
              <a:rPr lang="en-US" altLang="zh-CN" sz="1400" dirty="0"/>
              <a:t>4-13</a:t>
            </a:r>
            <a:r>
              <a:rPr lang="zh-CN" altLang="zh-CN" sz="1400" dirty="0"/>
              <a:t>所示</a:t>
            </a:r>
            <a:r>
              <a:rPr lang="zh-CN" altLang="zh-CN" sz="1400" dirty="0" smtClean="0"/>
              <a:t>：</a:t>
            </a:r>
            <a:endParaRPr lang="en-US" altLang="zh-CN" sz="1400" dirty="0" smtClean="0"/>
          </a:p>
          <a:p>
            <a:r>
              <a:rPr lang="zh-CN" altLang="zh-CN" sz="1400" dirty="0"/>
              <a:t>【</a:t>
            </a:r>
            <a:r>
              <a:rPr lang="en-US" altLang="zh-CN" sz="1400" dirty="0"/>
              <a:t>Step06</a:t>
            </a:r>
            <a:r>
              <a:rPr lang="zh-CN" altLang="zh-CN" sz="1400" dirty="0"/>
              <a:t>】绘制鼻子。选择“椭圆形工具”绘制一个椭圆作为“卡通头像”的鼻子，颜色填充为（</a:t>
            </a:r>
            <a:r>
              <a:rPr lang="en-US" altLang="zh-CN" sz="1400" dirty="0"/>
              <a:t>C:4,M:94,Y:89,K:0</a:t>
            </a:r>
            <a:r>
              <a:rPr lang="zh-CN" altLang="zh-CN" sz="1400" dirty="0"/>
              <a:t>）</a:t>
            </a:r>
            <a:r>
              <a:rPr lang="en-US" altLang="zh-CN" sz="1400" dirty="0"/>
              <a:t>,</a:t>
            </a:r>
            <a:r>
              <a:rPr lang="zh-CN" altLang="zh-CN" sz="1400" dirty="0"/>
              <a:t>“轮廓宽度”为</a:t>
            </a:r>
            <a:r>
              <a:rPr lang="en-US" altLang="zh-CN" sz="1400" dirty="0"/>
              <a:t>0.75mm</a:t>
            </a:r>
            <a:r>
              <a:rPr lang="zh-CN" altLang="zh-CN" sz="1400" dirty="0"/>
              <a:t>，用“形状工具”调整部分形状，选择“椭圆形工具”给鼻子绘制高光，填充色为白色，“轮廓宽度”为无，最后选择“钢笔工具”绘制鼻子人中和反光部分，并调整反光部分透明度为</a:t>
            </a:r>
            <a:r>
              <a:rPr lang="en-US" altLang="zh-CN" sz="1400" dirty="0"/>
              <a:t>30</a:t>
            </a:r>
            <a:r>
              <a:rPr lang="zh-CN" altLang="zh-CN" sz="1400" dirty="0"/>
              <a:t>，如图</a:t>
            </a:r>
            <a:r>
              <a:rPr lang="en-US" altLang="zh-CN" sz="1400" dirty="0"/>
              <a:t>4-14</a:t>
            </a:r>
            <a:r>
              <a:rPr lang="zh-CN" altLang="zh-CN" sz="1400" dirty="0"/>
              <a:t>所示：</a:t>
            </a:r>
            <a:endParaRPr lang="zh-CN" altLang="en-US" sz="1400" dirty="0"/>
          </a:p>
        </p:txBody>
      </p:sp>
      <p:sp>
        <p:nvSpPr>
          <p:cNvPr id="16"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52" name="Rectangle 1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61" name="Rectangle 2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66" name="Rectangle 34"/>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71" name="Rectangle 4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76" name="Rectangle 52"/>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81" name="Rectangle 60"/>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12" name="Group 1"/>
          <p:cNvGrpSpPr>
            <a:grpSpLocks noChangeAspect="1"/>
          </p:cNvGrpSpPr>
          <p:nvPr/>
        </p:nvGrpSpPr>
        <p:grpSpPr bwMode="auto">
          <a:xfrm>
            <a:off x="6380357" y="990154"/>
            <a:ext cx="1317001" cy="1689991"/>
            <a:chOff x="4223" y="2611"/>
            <a:chExt cx="2969" cy="3810"/>
          </a:xfrm>
        </p:grpSpPr>
        <p:sp>
          <p:nvSpPr>
            <p:cNvPr id="17" name="AutoShape 4"/>
            <p:cNvSpPr>
              <a:spLocks noChangeAspect="1" noChangeArrowheads="1" noTextEdit="1"/>
            </p:cNvSpPr>
            <p:nvPr/>
          </p:nvSpPr>
          <p:spPr bwMode="auto">
            <a:xfrm>
              <a:off x="4223" y="2611"/>
              <a:ext cx="2969" cy="381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75" name="Picture 3" descr="1"/>
            <p:cNvPicPr>
              <a:picLocks noChangeAspect="1" noChangeArrowheads="1"/>
            </p:cNvPicPr>
            <p:nvPr/>
          </p:nvPicPr>
          <p:blipFill>
            <a:blip r:embed="rId3" cstate="print">
              <a:extLst>
                <a:ext uri="{28A0092B-C50C-407E-A947-70E740481C1C}">
                  <a14:useLocalDpi xmlns:a14="http://schemas.microsoft.com/office/drawing/2010/main" val="0"/>
                </a:ext>
              </a:extLst>
            </a:blip>
            <a:srcRect r="1126"/>
            <a:stretch>
              <a:fillRect/>
            </a:stretch>
          </p:blipFill>
          <p:spPr bwMode="auto">
            <a:xfrm>
              <a:off x="4223" y="2611"/>
              <a:ext cx="2969" cy="3421"/>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2"/>
            <p:cNvSpPr txBox="1">
              <a:spLocks noChangeArrowheads="1"/>
            </p:cNvSpPr>
            <p:nvPr/>
          </p:nvSpPr>
          <p:spPr bwMode="auto">
            <a:xfrm>
              <a:off x="5342" y="6032"/>
              <a:ext cx="803" cy="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1" name="Rectangle 7"/>
          <p:cNvSpPr>
            <a:spLocks noChangeArrowheads="1"/>
          </p:cNvSpPr>
          <p:nvPr/>
        </p:nvSpPr>
        <p:spPr bwMode="auto">
          <a:xfrm>
            <a:off x="0" y="32480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22" name="Group 12"/>
          <p:cNvGrpSpPr>
            <a:grpSpLocks noChangeAspect="1"/>
          </p:cNvGrpSpPr>
          <p:nvPr/>
        </p:nvGrpSpPr>
        <p:grpSpPr bwMode="auto">
          <a:xfrm>
            <a:off x="8503656" y="1111782"/>
            <a:ext cx="932651" cy="1148285"/>
            <a:chOff x="2360" y="6480"/>
            <a:chExt cx="1528" cy="1882"/>
          </a:xfrm>
        </p:grpSpPr>
        <p:sp>
          <p:nvSpPr>
            <p:cNvPr id="23" name="AutoShape 15"/>
            <p:cNvSpPr>
              <a:spLocks noChangeAspect="1" noChangeArrowheads="1" noTextEdit="1"/>
            </p:cNvSpPr>
            <p:nvPr/>
          </p:nvSpPr>
          <p:spPr bwMode="auto">
            <a:xfrm>
              <a:off x="2360" y="6480"/>
              <a:ext cx="1528" cy="188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86" name="Picture 14" descr="3"/>
            <p:cNvPicPr>
              <a:picLocks noChangeAspect="1" noChangeArrowheads="1"/>
            </p:cNvPicPr>
            <p:nvPr/>
          </p:nvPicPr>
          <p:blipFill>
            <a:blip r:embed="rId4" cstate="print">
              <a:extLst>
                <a:ext uri="{28A0092B-C50C-407E-A947-70E740481C1C}">
                  <a14:useLocalDpi xmlns:a14="http://schemas.microsoft.com/office/drawing/2010/main" val="0"/>
                </a:ext>
              </a:extLst>
            </a:blip>
            <a:srcRect l="14902" t="12329" r="16426" b="18573"/>
            <a:stretch>
              <a:fillRect/>
            </a:stretch>
          </p:blipFill>
          <p:spPr bwMode="auto">
            <a:xfrm>
              <a:off x="2360" y="6480"/>
              <a:ext cx="1528" cy="1528"/>
            </a:xfrm>
            <a:prstGeom prst="rect">
              <a:avLst/>
            </a:prstGeom>
            <a:noFill/>
            <a:extLst>
              <a:ext uri="{909E8E84-426E-40DD-AFC4-6F175D3DCCD1}">
                <a14:hiddenFill xmlns:a14="http://schemas.microsoft.com/office/drawing/2010/main">
                  <a:solidFill>
                    <a:srgbClr val="FFFFFF"/>
                  </a:solidFill>
                </a14:hiddenFill>
              </a:ext>
            </a:extLst>
          </p:spPr>
        </p:pic>
        <p:sp>
          <p:nvSpPr>
            <p:cNvPr id="24" name="Text Box 13"/>
            <p:cNvSpPr txBox="1">
              <a:spLocks noChangeArrowheads="1"/>
            </p:cNvSpPr>
            <p:nvPr/>
          </p:nvSpPr>
          <p:spPr bwMode="auto">
            <a:xfrm>
              <a:off x="2797" y="8008"/>
              <a:ext cx="749" cy="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4-6</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26" name="Group 8"/>
          <p:cNvGrpSpPr>
            <a:grpSpLocks noChangeAspect="1"/>
          </p:cNvGrpSpPr>
          <p:nvPr/>
        </p:nvGrpSpPr>
        <p:grpSpPr bwMode="auto">
          <a:xfrm>
            <a:off x="10445364" y="1181507"/>
            <a:ext cx="910265" cy="1129297"/>
            <a:chOff x="5345" y="10462"/>
            <a:chExt cx="1386" cy="1720"/>
          </a:xfrm>
        </p:grpSpPr>
        <p:sp>
          <p:nvSpPr>
            <p:cNvPr id="27" name="AutoShape 11"/>
            <p:cNvSpPr>
              <a:spLocks noChangeAspect="1" noChangeArrowheads="1" noTextEdit="1"/>
            </p:cNvSpPr>
            <p:nvPr/>
          </p:nvSpPr>
          <p:spPr bwMode="auto">
            <a:xfrm>
              <a:off x="5345" y="10462"/>
              <a:ext cx="1386" cy="172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82" name="Picture 10" descr="4"/>
            <p:cNvPicPr>
              <a:picLocks noChangeAspect="1" noChangeArrowheads="1"/>
            </p:cNvPicPr>
            <p:nvPr/>
          </p:nvPicPr>
          <p:blipFill>
            <a:blip r:embed="rId5" cstate="print">
              <a:extLst>
                <a:ext uri="{28A0092B-C50C-407E-A947-70E740481C1C}">
                  <a14:useLocalDpi xmlns:a14="http://schemas.microsoft.com/office/drawing/2010/main" val="0"/>
                </a:ext>
              </a:extLst>
            </a:blip>
            <a:srcRect l="17374" t="16533" r="20390" b="19463"/>
            <a:stretch>
              <a:fillRect/>
            </a:stretch>
          </p:blipFill>
          <p:spPr bwMode="auto">
            <a:xfrm>
              <a:off x="5345" y="10462"/>
              <a:ext cx="1386" cy="1429"/>
            </a:xfrm>
            <a:prstGeom prst="rect">
              <a:avLst/>
            </a:prstGeom>
            <a:noFill/>
            <a:extLst>
              <a:ext uri="{909E8E84-426E-40DD-AFC4-6F175D3DCCD1}">
                <a14:hiddenFill xmlns:a14="http://schemas.microsoft.com/office/drawing/2010/main">
                  <a:solidFill>
                    <a:srgbClr val="FFFFFF"/>
                  </a:solidFill>
                </a14:hiddenFill>
              </a:ext>
            </a:extLst>
          </p:spPr>
        </p:pic>
        <p:sp>
          <p:nvSpPr>
            <p:cNvPr id="29" name="Text Box 9"/>
            <p:cNvSpPr txBox="1">
              <a:spLocks noChangeArrowheads="1"/>
            </p:cNvSpPr>
            <p:nvPr/>
          </p:nvSpPr>
          <p:spPr bwMode="auto">
            <a:xfrm>
              <a:off x="5563" y="11824"/>
              <a:ext cx="827"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31" name="Rectangle 16"/>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53" name="Rectangle 18"/>
          <p:cNvSpPr>
            <a:spLocks noChangeArrowheads="1"/>
          </p:cNvSpPr>
          <p:nvPr/>
        </p:nvSpPr>
        <p:spPr bwMode="auto">
          <a:xfrm>
            <a:off x="0" y="18351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58" name="Rectangle 20"/>
          <p:cNvSpPr>
            <a:spLocks noChangeArrowheads="1"/>
          </p:cNvSpPr>
          <p:nvPr/>
        </p:nvSpPr>
        <p:spPr bwMode="auto">
          <a:xfrm>
            <a:off x="0" y="30956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5159" name="Group 25"/>
          <p:cNvGrpSpPr>
            <a:grpSpLocks noChangeAspect="1"/>
          </p:cNvGrpSpPr>
          <p:nvPr/>
        </p:nvGrpSpPr>
        <p:grpSpPr bwMode="auto">
          <a:xfrm>
            <a:off x="6498156" y="2830262"/>
            <a:ext cx="1113342" cy="1324321"/>
            <a:chOff x="2360" y="10631"/>
            <a:chExt cx="1693" cy="2013"/>
          </a:xfrm>
        </p:grpSpPr>
        <p:sp>
          <p:nvSpPr>
            <p:cNvPr id="5160" name="AutoShape 28"/>
            <p:cNvSpPr>
              <a:spLocks noChangeAspect="1" noChangeArrowheads="1" noTextEdit="1"/>
            </p:cNvSpPr>
            <p:nvPr/>
          </p:nvSpPr>
          <p:spPr bwMode="auto">
            <a:xfrm>
              <a:off x="2360" y="10631"/>
              <a:ext cx="1693" cy="201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99" name="Picture 27" descr="5"/>
            <p:cNvPicPr>
              <a:picLocks noChangeAspect="1" noChangeArrowheads="1"/>
            </p:cNvPicPr>
            <p:nvPr/>
          </p:nvPicPr>
          <p:blipFill>
            <a:blip r:embed="rId6">
              <a:extLst>
                <a:ext uri="{28A0092B-C50C-407E-A947-70E740481C1C}">
                  <a14:useLocalDpi xmlns:a14="http://schemas.microsoft.com/office/drawing/2010/main" val="0"/>
                </a:ext>
              </a:extLst>
            </a:blip>
            <a:srcRect l="18024" t="16820" r="20541" b="20235"/>
            <a:stretch>
              <a:fillRect/>
            </a:stretch>
          </p:blipFill>
          <p:spPr bwMode="auto">
            <a:xfrm>
              <a:off x="2360" y="10631"/>
              <a:ext cx="1693" cy="1726"/>
            </a:xfrm>
            <a:prstGeom prst="rect">
              <a:avLst/>
            </a:prstGeom>
            <a:noFill/>
            <a:extLst>
              <a:ext uri="{909E8E84-426E-40DD-AFC4-6F175D3DCCD1}">
                <a14:hiddenFill xmlns:a14="http://schemas.microsoft.com/office/drawing/2010/main">
                  <a:solidFill>
                    <a:srgbClr val="FFFFFF"/>
                  </a:solidFill>
                </a14:hiddenFill>
              </a:ext>
            </a:extLst>
          </p:spPr>
        </p:pic>
        <p:sp>
          <p:nvSpPr>
            <p:cNvPr id="32" name="Text Box 26"/>
            <p:cNvSpPr txBox="1">
              <a:spLocks noChangeArrowheads="1"/>
            </p:cNvSpPr>
            <p:nvPr/>
          </p:nvSpPr>
          <p:spPr bwMode="auto">
            <a:xfrm>
              <a:off x="2780" y="12256"/>
              <a:ext cx="781"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4-8</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33" name="Group 21"/>
          <p:cNvGrpSpPr>
            <a:grpSpLocks noChangeAspect="1"/>
          </p:cNvGrpSpPr>
          <p:nvPr/>
        </p:nvGrpSpPr>
        <p:grpSpPr bwMode="auto">
          <a:xfrm>
            <a:off x="8177093" y="2796178"/>
            <a:ext cx="1378158" cy="1324057"/>
            <a:chOff x="4946" y="4000"/>
            <a:chExt cx="2098" cy="2014"/>
          </a:xfrm>
        </p:grpSpPr>
        <p:sp>
          <p:nvSpPr>
            <p:cNvPr id="37" name="AutoShape 24"/>
            <p:cNvSpPr>
              <a:spLocks noChangeAspect="1" noChangeArrowheads="1" noTextEdit="1"/>
            </p:cNvSpPr>
            <p:nvPr/>
          </p:nvSpPr>
          <p:spPr bwMode="auto">
            <a:xfrm>
              <a:off x="4946" y="4000"/>
              <a:ext cx="2098" cy="201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95" name="Picture 23" descr="6"/>
            <p:cNvPicPr>
              <a:picLocks noChangeAspect="1" noChangeArrowheads="1"/>
            </p:cNvPicPr>
            <p:nvPr/>
          </p:nvPicPr>
          <p:blipFill>
            <a:blip r:embed="rId7">
              <a:extLst>
                <a:ext uri="{28A0092B-C50C-407E-A947-70E740481C1C}">
                  <a14:useLocalDpi xmlns:a14="http://schemas.microsoft.com/office/drawing/2010/main" val="0"/>
                </a:ext>
              </a:extLst>
            </a:blip>
            <a:srcRect l="7463" t="10379" r="10495" b="16011"/>
            <a:stretch>
              <a:fillRect/>
            </a:stretch>
          </p:blipFill>
          <p:spPr bwMode="auto">
            <a:xfrm>
              <a:off x="4946" y="4000"/>
              <a:ext cx="2098" cy="1668"/>
            </a:xfrm>
            <a:prstGeom prst="rect">
              <a:avLst/>
            </a:prstGeom>
            <a:noFill/>
            <a:extLst>
              <a:ext uri="{909E8E84-426E-40DD-AFC4-6F175D3DCCD1}">
                <a14:hiddenFill xmlns:a14="http://schemas.microsoft.com/office/drawing/2010/main">
                  <a:solidFill>
                    <a:srgbClr val="FFFFFF"/>
                  </a:solidFill>
                </a14:hiddenFill>
              </a:ext>
            </a:extLst>
          </p:spPr>
        </p:pic>
        <p:sp>
          <p:nvSpPr>
            <p:cNvPr id="38" name="Text Box 22"/>
            <p:cNvSpPr txBox="1">
              <a:spLocks noChangeArrowheads="1"/>
            </p:cNvSpPr>
            <p:nvPr/>
          </p:nvSpPr>
          <p:spPr bwMode="auto">
            <a:xfrm>
              <a:off x="5622" y="5668"/>
              <a:ext cx="792"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39" name="Rectangle 2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0" name="Rectangle 31"/>
          <p:cNvSpPr>
            <a:spLocks noChangeArrowheads="1"/>
          </p:cNvSpPr>
          <p:nvPr/>
        </p:nvSpPr>
        <p:spPr bwMode="auto">
          <a:xfrm>
            <a:off x="0" y="193198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2" name="Rectangle 33"/>
          <p:cNvSpPr>
            <a:spLocks noChangeArrowheads="1"/>
          </p:cNvSpPr>
          <p:nvPr/>
        </p:nvSpPr>
        <p:spPr bwMode="auto">
          <a:xfrm>
            <a:off x="0" y="34083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43" name="Group 38"/>
          <p:cNvGrpSpPr>
            <a:grpSpLocks noChangeAspect="1"/>
          </p:cNvGrpSpPr>
          <p:nvPr/>
        </p:nvGrpSpPr>
        <p:grpSpPr bwMode="auto">
          <a:xfrm>
            <a:off x="10214057" y="2572927"/>
            <a:ext cx="1290823" cy="1275220"/>
            <a:chOff x="3931" y="1045"/>
            <a:chExt cx="1973" cy="1949"/>
          </a:xfrm>
        </p:grpSpPr>
        <p:sp>
          <p:nvSpPr>
            <p:cNvPr id="44" name="AutoShape 41"/>
            <p:cNvSpPr>
              <a:spLocks noChangeAspect="1" noChangeArrowheads="1" noTextEdit="1"/>
            </p:cNvSpPr>
            <p:nvPr/>
          </p:nvSpPr>
          <p:spPr bwMode="auto">
            <a:xfrm>
              <a:off x="3931" y="1045"/>
              <a:ext cx="1973" cy="194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112" name="Picture 40" descr="7"/>
            <p:cNvPicPr>
              <a:picLocks noChangeAspect="1" noChangeArrowheads="1"/>
            </p:cNvPicPr>
            <p:nvPr/>
          </p:nvPicPr>
          <p:blipFill>
            <a:blip r:embed="rId8">
              <a:extLst>
                <a:ext uri="{28A0092B-C50C-407E-A947-70E740481C1C}">
                  <a14:useLocalDpi xmlns:a14="http://schemas.microsoft.com/office/drawing/2010/main" val="0"/>
                </a:ext>
              </a:extLst>
            </a:blip>
            <a:srcRect r="2948" b="19145"/>
            <a:stretch>
              <a:fillRect/>
            </a:stretch>
          </p:blipFill>
          <p:spPr bwMode="auto">
            <a:xfrm>
              <a:off x="3931" y="1045"/>
              <a:ext cx="1973" cy="1608"/>
            </a:xfrm>
            <a:prstGeom prst="rect">
              <a:avLst/>
            </a:prstGeom>
            <a:noFill/>
            <a:extLst>
              <a:ext uri="{909E8E84-426E-40DD-AFC4-6F175D3DCCD1}">
                <a14:hiddenFill xmlns:a14="http://schemas.microsoft.com/office/drawing/2010/main">
                  <a:solidFill>
                    <a:srgbClr val="FFFFFF"/>
                  </a:solidFill>
                </a14:hiddenFill>
              </a:ext>
            </a:extLst>
          </p:spPr>
        </p:pic>
        <p:sp>
          <p:nvSpPr>
            <p:cNvPr id="45" name="Text Box 39"/>
            <p:cNvSpPr txBox="1">
              <a:spLocks noChangeArrowheads="1"/>
            </p:cNvSpPr>
            <p:nvPr/>
          </p:nvSpPr>
          <p:spPr bwMode="auto">
            <a:xfrm>
              <a:off x="4463" y="2579"/>
              <a:ext cx="847" cy="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4-10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47" name="Group 34"/>
          <p:cNvGrpSpPr>
            <a:grpSpLocks noChangeAspect="1"/>
          </p:cNvGrpSpPr>
          <p:nvPr/>
        </p:nvGrpSpPr>
        <p:grpSpPr bwMode="auto">
          <a:xfrm>
            <a:off x="6583604" y="4161451"/>
            <a:ext cx="1130300" cy="1384300"/>
            <a:chOff x="5195" y="2830"/>
            <a:chExt cx="1542" cy="1890"/>
          </a:xfrm>
        </p:grpSpPr>
        <p:sp>
          <p:nvSpPr>
            <p:cNvPr id="48" name="AutoShape 37"/>
            <p:cNvSpPr>
              <a:spLocks noChangeAspect="1" noChangeArrowheads="1" noTextEdit="1"/>
            </p:cNvSpPr>
            <p:nvPr/>
          </p:nvSpPr>
          <p:spPr bwMode="auto">
            <a:xfrm>
              <a:off x="5195" y="2830"/>
              <a:ext cx="1542" cy="189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108" name="Picture 36" descr="8"/>
            <p:cNvPicPr>
              <a:picLocks noChangeAspect="1" noChangeArrowheads="1"/>
            </p:cNvPicPr>
            <p:nvPr/>
          </p:nvPicPr>
          <p:blipFill>
            <a:blip r:embed="rId9">
              <a:extLst>
                <a:ext uri="{28A0092B-C50C-407E-A947-70E740481C1C}">
                  <a14:useLocalDpi xmlns:a14="http://schemas.microsoft.com/office/drawing/2010/main" val="0"/>
                </a:ext>
              </a:extLst>
            </a:blip>
            <a:srcRect l="16023" t="14938" r="17261" b="17955"/>
            <a:stretch>
              <a:fillRect/>
            </a:stretch>
          </p:blipFill>
          <p:spPr bwMode="auto">
            <a:xfrm>
              <a:off x="5195" y="2830"/>
              <a:ext cx="1542" cy="1542"/>
            </a:xfrm>
            <a:prstGeom prst="rect">
              <a:avLst/>
            </a:prstGeom>
            <a:noFill/>
            <a:extLst>
              <a:ext uri="{909E8E84-426E-40DD-AFC4-6F175D3DCCD1}">
                <a14:hiddenFill xmlns:a14="http://schemas.microsoft.com/office/drawing/2010/main">
                  <a:solidFill>
                    <a:srgbClr val="FFFFFF"/>
                  </a:solidFill>
                </a14:hiddenFill>
              </a:ext>
            </a:extLst>
          </p:spPr>
        </p:pic>
        <p:sp>
          <p:nvSpPr>
            <p:cNvPr id="49" name="Text Box 35"/>
            <p:cNvSpPr txBox="1">
              <a:spLocks noChangeArrowheads="1"/>
            </p:cNvSpPr>
            <p:nvPr/>
          </p:nvSpPr>
          <p:spPr bwMode="auto">
            <a:xfrm>
              <a:off x="5500" y="4372"/>
              <a:ext cx="868"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4-11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50" name="Rectangle 42"/>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 name="Rectangle 44"/>
          <p:cNvSpPr>
            <a:spLocks noChangeArrowheads="1"/>
          </p:cNvSpPr>
          <p:nvPr/>
        </p:nvSpPr>
        <p:spPr bwMode="auto">
          <a:xfrm>
            <a:off x="0" y="18843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2" name="Rectangle 46"/>
          <p:cNvSpPr>
            <a:spLocks noChangeArrowheads="1"/>
          </p:cNvSpPr>
          <p:nvPr/>
        </p:nvSpPr>
        <p:spPr bwMode="auto">
          <a:xfrm>
            <a:off x="0" y="32686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53" name="Group 51"/>
          <p:cNvGrpSpPr>
            <a:grpSpLocks noChangeAspect="1"/>
          </p:cNvGrpSpPr>
          <p:nvPr/>
        </p:nvGrpSpPr>
        <p:grpSpPr bwMode="auto">
          <a:xfrm>
            <a:off x="8209872" y="4216643"/>
            <a:ext cx="1414463" cy="1228725"/>
            <a:chOff x="2161" y="4000"/>
            <a:chExt cx="1930" cy="1678"/>
          </a:xfrm>
        </p:grpSpPr>
        <p:sp>
          <p:nvSpPr>
            <p:cNvPr id="54" name="AutoShape 54"/>
            <p:cNvSpPr>
              <a:spLocks noChangeAspect="1" noChangeArrowheads="1" noTextEdit="1"/>
            </p:cNvSpPr>
            <p:nvPr/>
          </p:nvSpPr>
          <p:spPr bwMode="auto">
            <a:xfrm>
              <a:off x="2161" y="4000"/>
              <a:ext cx="1930" cy="167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125" name="Picture 53" descr="9"/>
            <p:cNvPicPr>
              <a:picLocks noChangeAspect="1" noChangeArrowheads="1"/>
            </p:cNvPicPr>
            <p:nvPr/>
          </p:nvPicPr>
          <p:blipFill>
            <a:blip r:embed="rId10" cstate="print">
              <a:extLst>
                <a:ext uri="{28A0092B-C50C-407E-A947-70E740481C1C}">
                  <a14:useLocalDpi xmlns:a14="http://schemas.microsoft.com/office/drawing/2010/main" val="0"/>
                </a:ext>
              </a:extLst>
            </a:blip>
            <a:srcRect l="10043" t="7297" r="9238" b="5644"/>
            <a:stretch>
              <a:fillRect/>
            </a:stretch>
          </p:blipFill>
          <p:spPr bwMode="auto">
            <a:xfrm>
              <a:off x="2412" y="4000"/>
              <a:ext cx="1321" cy="1315"/>
            </a:xfrm>
            <a:prstGeom prst="rect">
              <a:avLst/>
            </a:prstGeom>
            <a:noFill/>
            <a:extLst>
              <a:ext uri="{909E8E84-426E-40DD-AFC4-6F175D3DCCD1}">
                <a14:hiddenFill xmlns:a14="http://schemas.microsoft.com/office/drawing/2010/main">
                  <a:solidFill>
                    <a:srgbClr val="FFFFFF"/>
                  </a:solidFill>
                </a14:hiddenFill>
              </a:ext>
            </a:extLst>
          </p:spPr>
        </p:pic>
        <p:sp>
          <p:nvSpPr>
            <p:cNvPr id="55" name="Text Box 52"/>
            <p:cNvSpPr txBox="1">
              <a:spLocks noChangeArrowheads="1"/>
            </p:cNvSpPr>
            <p:nvPr/>
          </p:nvSpPr>
          <p:spPr bwMode="auto">
            <a:xfrm>
              <a:off x="2610" y="5315"/>
              <a:ext cx="814"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4-12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56" name="Group 47"/>
          <p:cNvGrpSpPr>
            <a:grpSpLocks noChangeAspect="1"/>
          </p:cNvGrpSpPr>
          <p:nvPr/>
        </p:nvGrpSpPr>
        <p:grpSpPr bwMode="auto">
          <a:xfrm>
            <a:off x="10129062" y="4309500"/>
            <a:ext cx="1462088" cy="1260475"/>
            <a:chOff x="4764" y="6855"/>
            <a:chExt cx="1996" cy="1721"/>
          </a:xfrm>
        </p:grpSpPr>
        <p:sp>
          <p:nvSpPr>
            <p:cNvPr id="57" name="AutoShape 50"/>
            <p:cNvSpPr>
              <a:spLocks noChangeAspect="1" noChangeArrowheads="1" noTextEdit="1"/>
            </p:cNvSpPr>
            <p:nvPr/>
          </p:nvSpPr>
          <p:spPr bwMode="auto">
            <a:xfrm>
              <a:off x="4764" y="6855"/>
              <a:ext cx="1996" cy="17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121" name="Picture 49" descr="10"/>
            <p:cNvPicPr>
              <a:picLocks noChangeAspect="1" noChangeArrowheads="1"/>
            </p:cNvPicPr>
            <p:nvPr/>
          </p:nvPicPr>
          <p:blipFill>
            <a:blip r:embed="rId11" cstate="print">
              <a:extLst>
                <a:ext uri="{28A0092B-C50C-407E-A947-70E740481C1C}">
                  <a14:useLocalDpi xmlns:a14="http://schemas.microsoft.com/office/drawing/2010/main" val="0"/>
                </a:ext>
              </a:extLst>
            </a:blip>
            <a:srcRect l="11378" t="7932" r="12949" b="10481"/>
            <a:stretch>
              <a:fillRect/>
            </a:stretch>
          </p:blipFill>
          <p:spPr bwMode="auto">
            <a:xfrm>
              <a:off x="5065" y="6855"/>
              <a:ext cx="1355" cy="1375"/>
            </a:xfrm>
            <a:prstGeom prst="rect">
              <a:avLst/>
            </a:prstGeom>
            <a:noFill/>
            <a:extLst>
              <a:ext uri="{909E8E84-426E-40DD-AFC4-6F175D3DCCD1}">
                <a14:hiddenFill xmlns:a14="http://schemas.microsoft.com/office/drawing/2010/main">
                  <a:solidFill>
                    <a:srgbClr val="FFFFFF"/>
                  </a:solidFill>
                </a14:hiddenFill>
              </a:ext>
            </a:extLst>
          </p:spPr>
        </p:pic>
        <p:sp>
          <p:nvSpPr>
            <p:cNvPr id="58" name="Text Box 48"/>
            <p:cNvSpPr txBox="1">
              <a:spLocks noChangeArrowheads="1"/>
            </p:cNvSpPr>
            <p:nvPr/>
          </p:nvSpPr>
          <p:spPr bwMode="auto">
            <a:xfrm>
              <a:off x="5268" y="8230"/>
              <a:ext cx="944"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4-13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59" name="Rectangle 5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0" name="Rectangle 57"/>
          <p:cNvSpPr>
            <a:spLocks noChangeArrowheads="1"/>
          </p:cNvSpPr>
          <p:nvPr/>
        </p:nvSpPr>
        <p:spPr bwMode="auto">
          <a:xfrm>
            <a:off x="0" y="16859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1" name="Rectangle 59"/>
          <p:cNvSpPr>
            <a:spLocks noChangeArrowheads="1"/>
          </p:cNvSpPr>
          <p:nvPr/>
        </p:nvSpPr>
        <p:spPr bwMode="auto">
          <a:xfrm>
            <a:off x="0" y="2946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2" name="Rectangle 64"/>
          <p:cNvSpPr>
            <a:spLocks noChangeArrowheads="1"/>
          </p:cNvSpPr>
          <p:nvPr/>
        </p:nvSpPr>
        <p:spPr bwMode="auto">
          <a:xfrm>
            <a:off x="152400" y="15240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63" name="Group 60"/>
          <p:cNvGrpSpPr>
            <a:grpSpLocks noChangeAspect="1"/>
          </p:cNvGrpSpPr>
          <p:nvPr/>
        </p:nvGrpSpPr>
        <p:grpSpPr bwMode="auto">
          <a:xfrm>
            <a:off x="6524901" y="5624548"/>
            <a:ext cx="1416050" cy="1222375"/>
            <a:chOff x="4690" y="9579"/>
            <a:chExt cx="1932" cy="1669"/>
          </a:xfrm>
        </p:grpSpPr>
        <p:sp>
          <p:nvSpPr>
            <p:cNvPr id="6144" name="AutoShape 63"/>
            <p:cNvSpPr>
              <a:spLocks noChangeAspect="1" noChangeArrowheads="1" noTextEdit="1"/>
            </p:cNvSpPr>
            <p:nvPr/>
          </p:nvSpPr>
          <p:spPr bwMode="auto">
            <a:xfrm>
              <a:off x="4690" y="9579"/>
              <a:ext cx="1932" cy="166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134" name="Picture 62" descr="11"/>
            <p:cNvPicPr>
              <a:picLocks noChangeAspect="1" noChangeArrowheads="1"/>
            </p:cNvPicPr>
            <p:nvPr/>
          </p:nvPicPr>
          <p:blipFill>
            <a:blip r:embed="rId12" cstate="print">
              <a:extLst>
                <a:ext uri="{28A0092B-C50C-407E-A947-70E740481C1C}">
                  <a14:useLocalDpi xmlns:a14="http://schemas.microsoft.com/office/drawing/2010/main" val="0"/>
                </a:ext>
              </a:extLst>
            </a:blip>
            <a:srcRect l="17592" t="10747" r="15318" b="7031"/>
            <a:stretch>
              <a:fillRect/>
            </a:stretch>
          </p:blipFill>
          <p:spPr bwMode="auto">
            <a:xfrm>
              <a:off x="4957" y="9579"/>
              <a:ext cx="1322" cy="1321"/>
            </a:xfrm>
            <a:prstGeom prst="rect">
              <a:avLst/>
            </a:prstGeom>
            <a:noFill/>
            <a:extLst>
              <a:ext uri="{909E8E84-426E-40DD-AFC4-6F175D3DCCD1}">
                <a14:hiddenFill xmlns:a14="http://schemas.microsoft.com/office/drawing/2010/main">
                  <a:solidFill>
                    <a:srgbClr val="FFFFFF"/>
                  </a:solidFill>
                </a14:hiddenFill>
              </a:ext>
            </a:extLst>
          </p:spPr>
        </p:pic>
        <p:sp>
          <p:nvSpPr>
            <p:cNvPr id="6145" name="Text Box 61"/>
            <p:cNvSpPr txBox="1">
              <a:spLocks noChangeArrowheads="1"/>
            </p:cNvSpPr>
            <p:nvPr/>
          </p:nvSpPr>
          <p:spPr bwMode="auto">
            <a:xfrm>
              <a:off x="5209" y="10900"/>
              <a:ext cx="797"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4-14</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26143085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noFill/>
        <a:ln w="57150">
          <a:solidFill>
            <a:srgbClr val="FF9300"/>
          </a:solidFill>
        </a:ln>
      </a:spPr>
      <a:bodyPr/>
      <a:lstStyle/>
      <a:style>
        <a:lnRef idx="2">
          <a:schemeClr val="accent1">
            <a:shade val="50000"/>
          </a:schemeClr>
        </a:lnRef>
        <a:fillRef idx="1">
          <a:schemeClr val="accent1"/>
        </a:fillRef>
        <a:effectRef idx="0">
          <a:schemeClr val="accent1"/>
        </a:effectRef>
        <a:fontRef idx="minor">
          <a:schemeClr val="lt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3911</TotalTime>
  <Words>4752</Words>
  <Application>Microsoft Office PowerPoint</Application>
  <PresentationFormat>自定义</PresentationFormat>
  <Paragraphs>399</Paragraphs>
  <Slides>23</Slides>
  <Notes>7</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Windows 用户</cp:lastModifiedBy>
  <cp:revision>791</cp:revision>
  <dcterms:modified xsi:type="dcterms:W3CDTF">2009-08-18T02:11:46Z</dcterms:modified>
</cp:coreProperties>
</file>